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93" r:id="rId2"/>
    <p:sldId id="294" r:id="rId3"/>
    <p:sldId id="295" r:id="rId4"/>
    <p:sldId id="296" r:id="rId5"/>
    <p:sldId id="297" r:id="rId6"/>
    <p:sldId id="303" r:id="rId7"/>
    <p:sldId id="257" r:id="rId8"/>
    <p:sldId id="259" r:id="rId9"/>
    <p:sldId id="310" r:id="rId10"/>
    <p:sldId id="311" r:id="rId11"/>
    <p:sldId id="260" r:id="rId12"/>
    <p:sldId id="312" r:id="rId13"/>
    <p:sldId id="314" r:id="rId14"/>
    <p:sldId id="315" r:id="rId15"/>
    <p:sldId id="309" r:id="rId16"/>
    <p:sldId id="291" r:id="rId17"/>
    <p:sldId id="298" r:id="rId18"/>
    <p:sldId id="299" r:id="rId19"/>
    <p:sldId id="300" r:id="rId20"/>
    <p:sldId id="301" r:id="rId21"/>
    <p:sldId id="263" r:id="rId22"/>
    <p:sldId id="302" r:id="rId23"/>
    <p:sldId id="261" r:id="rId24"/>
    <p:sldId id="281" r:id="rId25"/>
    <p:sldId id="304" r:id="rId26"/>
    <p:sldId id="270" r:id="rId27"/>
    <p:sldId id="269" r:id="rId28"/>
    <p:sldId id="305" r:id="rId29"/>
    <p:sldId id="285" r:id="rId30"/>
    <p:sldId id="268" r:id="rId31"/>
    <p:sldId id="258" r:id="rId32"/>
    <p:sldId id="308" r:id="rId33"/>
    <p:sldId id="267" r:id="rId34"/>
    <p:sldId id="286" r:id="rId35"/>
    <p:sldId id="306" r:id="rId36"/>
    <p:sldId id="287" r:id="rId37"/>
    <p:sldId id="288" r:id="rId38"/>
    <p:sldId id="289" r:id="rId39"/>
    <p:sldId id="290" r:id="rId40"/>
    <p:sldId id="307"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E215B2-93FE-4A1A-9DB3-94319B79FACB}" v="79" dt="2022-11-19T06:32:19.4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8" d="100"/>
          <a:sy n="128" d="100"/>
        </p:scale>
        <p:origin x="2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dan Synnott" userId="99b45610a315ad3e" providerId="LiveId" clId="{5CE215B2-93FE-4A1A-9DB3-94319B79FACB}"/>
    <pc:docChg chg="modSld">
      <pc:chgData name="Aidan Synnott" userId="99b45610a315ad3e" providerId="LiveId" clId="{5CE215B2-93FE-4A1A-9DB3-94319B79FACB}" dt="2022-11-19T06:32:19.469" v="78" actId="20577"/>
      <pc:docMkLst>
        <pc:docMk/>
      </pc:docMkLst>
      <pc:sldChg chg="modSp">
        <pc:chgData name="Aidan Synnott" userId="99b45610a315ad3e" providerId="LiveId" clId="{5CE215B2-93FE-4A1A-9DB3-94319B79FACB}" dt="2022-11-19T06:26:25.985" v="8" actId="20577"/>
        <pc:sldMkLst>
          <pc:docMk/>
          <pc:sldMk cId="2999957661" sldId="258"/>
        </pc:sldMkLst>
        <pc:spChg chg="mod">
          <ac:chgData name="Aidan Synnott" userId="99b45610a315ad3e" providerId="LiveId" clId="{5CE215B2-93FE-4A1A-9DB3-94319B79FACB}" dt="2022-11-19T06:26:25.985" v="8" actId="20577"/>
          <ac:spMkLst>
            <pc:docMk/>
            <pc:sldMk cId="2999957661" sldId="258"/>
            <ac:spMk id="3" creationId="{B9FA2E3C-FDC0-45FF-8EF5-A5625087124B}"/>
          </ac:spMkLst>
        </pc:spChg>
      </pc:sldChg>
      <pc:sldChg chg="modSp">
        <pc:chgData name="Aidan Synnott" userId="99b45610a315ad3e" providerId="LiveId" clId="{5CE215B2-93FE-4A1A-9DB3-94319B79FACB}" dt="2022-11-19T06:28:41.533" v="48" actId="20577"/>
        <pc:sldMkLst>
          <pc:docMk/>
          <pc:sldMk cId="1488353065" sldId="260"/>
        </pc:sldMkLst>
        <pc:spChg chg="mod">
          <ac:chgData name="Aidan Synnott" userId="99b45610a315ad3e" providerId="LiveId" clId="{5CE215B2-93FE-4A1A-9DB3-94319B79FACB}" dt="2022-11-19T06:28:41.533" v="48" actId="20577"/>
          <ac:spMkLst>
            <pc:docMk/>
            <pc:sldMk cId="1488353065" sldId="260"/>
            <ac:spMk id="3" creationId="{39F2B449-55B8-4F68-8827-27EC1223CB1C}"/>
          </ac:spMkLst>
        </pc:spChg>
      </pc:sldChg>
      <pc:sldChg chg="modSp">
        <pc:chgData name="Aidan Synnott" userId="99b45610a315ad3e" providerId="LiveId" clId="{5CE215B2-93FE-4A1A-9DB3-94319B79FACB}" dt="2022-11-19T06:32:19.469" v="78" actId="20577"/>
        <pc:sldMkLst>
          <pc:docMk/>
          <pc:sldMk cId="3702810657" sldId="261"/>
        </pc:sldMkLst>
        <pc:spChg chg="mod">
          <ac:chgData name="Aidan Synnott" userId="99b45610a315ad3e" providerId="LiveId" clId="{5CE215B2-93FE-4A1A-9DB3-94319B79FACB}" dt="2022-11-19T06:32:19.469" v="78" actId="20577"/>
          <ac:spMkLst>
            <pc:docMk/>
            <pc:sldMk cId="3702810657" sldId="261"/>
            <ac:spMk id="3" creationId="{6A7FE242-157F-4097-AA56-4295B134653A}"/>
          </ac:spMkLst>
        </pc:spChg>
      </pc:sldChg>
      <pc:sldChg chg="modSp">
        <pc:chgData name="Aidan Synnott" userId="99b45610a315ad3e" providerId="LiveId" clId="{5CE215B2-93FE-4A1A-9DB3-94319B79FACB}" dt="2022-11-19T06:30:46.002" v="68" actId="313"/>
        <pc:sldMkLst>
          <pc:docMk/>
          <pc:sldMk cId="2064318669" sldId="268"/>
        </pc:sldMkLst>
        <pc:spChg chg="mod">
          <ac:chgData name="Aidan Synnott" userId="99b45610a315ad3e" providerId="LiveId" clId="{5CE215B2-93FE-4A1A-9DB3-94319B79FACB}" dt="2022-11-19T06:30:46.002" v="68" actId="313"/>
          <ac:spMkLst>
            <pc:docMk/>
            <pc:sldMk cId="2064318669" sldId="268"/>
            <ac:spMk id="3" creationId="{9E063DCF-F518-47B3-8A16-197EA688F618}"/>
          </ac:spMkLst>
        </pc:spChg>
      </pc:sldChg>
      <pc:sldChg chg="modSp">
        <pc:chgData name="Aidan Synnott" userId="99b45610a315ad3e" providerId="LiveId" clId="{5CE215B2-93FE-4A1A-9DB3-94319B79FACB}" dt="2022-11-19T06:30:05.289" v="67" actId="20577"/>
        <pc:sldMkLst>
          <pc:docMk/>
          <pc:sldMk cId="23053797" sldId="285"/>
        </pc:sldMkLst>
        <pc:spChg chg="mod">
          <ac:chgData name="Aidan Synnott" userId="99b45610a315ad3e" providerId="LiveId" clId="{5CE215B2-93FE-4A1A-9DB3-94319B79FACB}" dt="2022-11-19T06:30:05.289" v="67" actId="20577"/>
          <ac:spMkLst>
            <pc:docMk/>
            <pc:sldMk cId="23053797" sldId="285"/>
            <ac:spMk id="3" creationId="{AABEDF7D-13E6-4468-8BE0-A60214AE7F77}"/>
          </ac:spMkLst>
        </pc:spChg>
      </pc:sldChg>
      <pc:sldChg chg="modSp">
        <pc:chgData name="Aidan Synnott" userId="99b45610a315ad3e" providerId="LiveId" clId="{5CE215B2-93FE-4A1A-9DB3-94319B79FACB}" dt="2022-11-19T06:24:00.184" v="0" actId="20577"/>
        <pc:sldMkLst>
          <pc:docMk/>
          <pc:sldMk cId="3567770144" sldId="294"/>
        </pc:sldMkLst>
        <pc:spChg chg="mod">
          <ac:chgData name="Aidan Synnott" userId="99b45610a315ad3e" providerId="LiveId" clId="{5CE215B2-93FE-4A1A-9DB3-94319B79FACB}" dt="2022-11-19T06:24:00.184" v="0" actId="20577"/>
          <ac:spMkLst>
            <pc:docMk/>
            <pc:sldMk cId="3567770144" sldId="294"/>
            <ac:spMk id="3" creationId="{381A54E8-3D90-494C-83F2-6029E0AF8A03}"/>
          </ac:spMkLst>
        </pc:spChg>
      </pc:sldChg>
      <pc:sldChg chg="modSp">
        <pc:chgData name="Aidan Synnott" userId="99b45610a315ad3e" providerId="LiveId" clId="{5CE215B2-93FE-4A1A-9DB3-94319B79FACB}" dt="2022-11-19T06:25:13.596" v="2" actId="20577"/>
        <pc:sldMkLst>
          <pc:docMk/>
          <pc:sldMk cId="2711486928" sldId="299"/>
        </pc:sldMkLst>
        <pc:spChg chg="mod">
          <ac:chgData name="Aidan Synnott" userId="99b45610a315ad3e" providerId="LiveId" clId="{5CE215B2-93FE-4A1A-9DB3-94319B79FACB}" dt="2022-11-19T06:25:13.596" v="2" actId="20577"/>
          <ac:spMkLst>
            <pc:docMk/>
            <pc:sldMk cId="2711486928" sldId="299"/>
            <ac:spMk id="3" creationId="{D7B457B1-EB79-49B8-A870-91DCDF355D2B}"/>
          </ac:spMkLst>
        </pc:spChg>
      </pc:sldChg>
      <pc:sldChg chg="modSp">
        <pc:chgData name="Aidan Synnott" userId="99b45610a315ad3e" providerId="LiveId" clId="{5CE215B2-93FE-4A1A-9DB3-94319B79FACB}" dt="2022-11-19T06:26:04.420" v="6" actId="20577"/>
        <pc:sldMkLst>
          <pc:docMk/>
          <pc:sldMk cId="3522432241" sldId="305"/>
        </pc:sldMkLst>
        <pc:spChg chg="mod">
          <ac:chgData name="Aidan Synnott" userId="99b45610a315ad3e" providerId="LiveId" clId="{5CE215B2-93FE-4A1A-9DB3-94319B79FACB}" dt="2022-11-19T06:26:04.420" v="6" actId="20577"/>
          <ac:spMkLst>
            <pc:docMk/>
            <pc:sldMk cId="3522432241" sldId="305"/>
            <ac:spMk id="3" creationId="{5D378EDB-5B4F-42BC-817D-6C68951BEDC6}"/>
          </ac:spMkLst>
        </pc:spChg>
      </pc:sldChg>
      <pc:sldChg chg="modSp modAnim">
        <pc:chgData name="Aidan Synnott" userId="99b45610a315ad3e" providerId="LiveId" clId="{5CE215B2-93FE-4A1A-9DB3-94319B79FACB}" dt="2022-11-19T06:27:04.007" v="46" actId="20577"/>
        <pc:sldMkLst>
          <pc:docMk/>
          <pc:sldMk cId="4083117887" sldId="308"/>
        </pc:sldMkLst>
        <pc:spChg chg="mod">
          <ac:chgData name="Aidan Synnott" userId="99b45610a315ad3e" providerId="LiveId" clId="{5CE215B2-93FE-4A1A-9DB3-94319B79FACB}" dt="2022-11-19T06:27:04.007" v="46" actId="20577"/>
          <ac:spMkLst>
            <pc:docMk/>
            <pc:sldMk cId="4083117887" sldId="308"/>
            <ac:spMk id="3" creationId="{4EF6D338-1096-44C2-A129-431DFA31F1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56425E-F59C-4B49-B0FC-9ECEB254C1A5}" type="datetimeFigureOut">
              <a:rPr lang="en-US" smtClean="0"/>
              <a:t>12/8/23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34C3CF-1096-5A42-A2BD-CFA14CAC1002}" type="slidenum">
              <a:rPr lang="en-US" smtClean="0"/>
              <a:t>‹#›</a:t>
            </a:fld>
            <a:endParaRPr lang="en-US"/>
          </a:p>
        </p:txBody>
      </p:sp>
    </p:spTree>
    <p:extLst>
      <p:ext uri="{BB962C8B-B14F-4D97-AF65-F5344CB8AC3E}">
        <p14:creationId xmlns:p14="http://schemas.microsoft.com/office/powerpoint/2010/main" val="165697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34C3CF-1096-5A42-A2BD-CFA14CAC1002}" type="slidenum">
              <a:rPr lang="en-US" smtClean="0"/>
              <a:t>1</a:t>
            </a:fld>
            <a:endParaRPr lang="en-US"/>
          </a:p>
        </p:txBody>
      </p:sp>
    </p:spTree>
    <p:extLst>
      <p:ext uri="{BB962C8B-B14F-4D97-AF65-F5344CB8AC3E}">
        <p14:creationId xmlns:p14="http://schemas.microsoft.com/office/powerpoint/2010/main" val="2561203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D6B48-B123-45F5-8A4B-12227281CF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8FB37861-60DE-44D7-A741-0E5FBE65A4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E302F20-D6A4-4A28-BAFA-0B8422996344}"/>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5" name="Footer Placeholder 4">
            <a:extLst>
              <a:ext uri="{FF2B5EF4-FFF2-40B4-BE49-F238E27FC236}">
                <a16:creationId xmlns:a16="http://schemas.microsoft.com/office/drawing/2014/main" id="{031A9B0E-919F-44BF-AF13-E8FF2FEE0DD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FA37BFD-99FF-4BCC-8C21-A6723D922F5C}"/>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4164721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599CF-F683-4107-A237-94859CDC3881}"/>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6859936-1DF9-47F1-A60F-C13E09F8DD4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4277333B-1906-49B8-8D56-BE4080E49735}"/>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5" name="Footer Placeholder 4">
            <a:extLst>
              <a:ext uri="{FF2B5EF4-FFF2-40B4-BE49-F238E27FC236}">
                <a16:creationId xmlns:a16="http://schemas.microsoft.com/office/drawing/2014/main" id="{FF14E5BC-CA27-45C0-8436-D08C5EAE566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0E0713F-49CD-4E69-AACF-B9AD8E0DEAA4}"/>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602458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A1482B-A883-4500-8794-F6C2B4E859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59A7CE1F-8EC3-4679-8C16-A61347E9046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A5B88E3-C715-48AD-92A9-A116DCEFEEB4}"/>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5" name="Footer Placeholder 4">
            <a:extLst>
              <a:ext uri="{FF2B5EF4-FFF2-40B4-BE49-F238E27FC236}">
                <a16:creationId xmlns:a16="http://schemas.microsoft.com/office/drawing/2014/main" id="{96CB9E36-3A27-4E6C-A07C-3E629039AA3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FB37997-4923-4677-B98D-1F9713FFD298}"/>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1159428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B59C2-696F-4745-9A17-266608EF035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67B930A0-708F-4258-BCAA-C02CCE3E3A2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E2FB174-BF87-4793-9481-C3E623803A8A}"/>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5" name="Footer Placeholder 4">
            <a:extLst>
              <a:ext uri="{FF2B5EF4-FFF2-40B4-BE49-F238E27FC236}">
                <a16:creationId xmlns:a16="http://schemas.microsoft.com/office/drawing/2014/main" id="{E9591F5B-ABCF-470A-8E46-23949FD783D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1881FB0-950E-4563-B08E-D8784192E1C5}"/>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2300856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38860-4B7D-4E7D-B34A-EF6F5F2661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39F9253-B9DB-4B66-905D-384110355D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0BA479-26B4-41C6-9C21-6EF686C460CD}"/>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5" name="Footer Placeholder 4">
            <a:extLst>
              <a:ext uri="{FF2B5EF4-FFF2-40B4-BE49-F238E27FC236}">
                <a16:creationId xmlns:a16="http://schemas.microsoft.com/office/drawing/2014/main" id="{F06811F9-4D3E-4B9E-8C27-B73E2DB7964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1BB64DC-7535-4D50-BA0E-BE8714E37494}"/>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2477788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BEC13-239E-43B4-96B2-9A45BB3EF6C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8CC7B80-E55D-426B-B6C2-6D8A0035A4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BAC90803-975E-4D71-9067-CF4A0EE0941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CBF22E78-CC31-4F88-8756-2F27B06A1E2E}"/>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6" name="Footer Placeholder 5">
            <a:extLst>
              <a:ext uri="{FF2B5EF4-FFF2-40B4-BE49-F238E27FC236}">
                <a16:creationId xmlns:a16="http://schemas.microsoft.com/office/drawing/2014/main" id="{B19F1E72-C168-49F3-A722-8A88802EF99C}"/>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C5884C66-0F1E-49C7-8D7F-BFF176E90934}"/>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22853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F0EA7-ACF9-4147-8DD7-36D1D9639158}"/>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B2B405E-BA93-4520-ACBB-6DEE8F4896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0320BA7-5D6D-48E9-9D65-181A3769B52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3DA392FC-1069-4998-A795-D35971A5F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DA7A27-1CC6-40C2-B0C8-DC1DC3A043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478CA243-CC48-49F1-B18D-70EC3F22ADA5}"/>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8" name="Footer Placeholder 7">
            <a:extLst>
              <a:ext uri="{FF2B5EF4-FFF2-40B4-BE49-F238E27FC236}">
                <a16:creationId xmlns:a16="http://schemas.microsoft.com/office/drawing/2014/main" id="{95BF34DC-5BFE-4BEC-83E8-6275D73467D2}"/>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4AAA70AE-EAAE-4CF0-BF76-1D36EE8092C8}"/>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55571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CA5F6-3054-442F-9731-6232E0918D6F}"/>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97B588EF-DEF2-43E2-ADE5-0A2E9D1A786D}"/>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4" name="Footer Placeholder 3">
            <a:extLst>
              <a:ext uri="{FF2B5EF4-FFF2-40B4-BE49-F238E27FC236}">
                <a16:creationId xmlns:a16="http://schemas.microsoft.com/office/drawing/2014/main" id="{EB4CEEED-9541-4EF3-A320-8086C556F168}"/>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D4E6B924-40E3-469D-9897-A2D05F36DA54}"/>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48029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8E3224-3700-4AFC-A829-9D1B0B0E62B1}"/>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3" name="Footer Placeholder 2">
            <a:extLst>
              <a:ext uri="{FF2B5EF4-FFF2-40B4-BE49-F238E27FC236}">
                <a16:creationId xmlns:a16="http://schemas.microsoft.com/office/drawing/2014/main" id="{D96B47DC-9B69-4938-B276-0F83C2CAB040}"/>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22733D94-6179-4925-8D10-89156A05096B}"/>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2415674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9651-30D8-4FBF-958D-9EED673DDD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05A1C9A3-3D32-4265-9889-6DC542C604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6D876BF3-E09B-4D75-A7D0-6A215E8ADE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0F6BDC5-E660-4893-B0E9-DBCDABE3EDF5}"/>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6" name="Footer Placeholder 5">
            <a:extLst>
              <a:ext uri="{FF2B5EF4-FFF2-40B4-BE49-F238E27FC236}">
                <a16:creationId xmlns:a16="http://schemas.microsoft.com/office/drawing/2014/main" id="{84F4F7B8-A801-482E-9129-48BE09B0FBE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ADDEA5B-7D4E-40AC-AEDA-E4E11B01793F}"/>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302560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B29CD-0BC2-461E-AFA3-974652088E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4D916C76-6EE1-4478-B588-ED2A80DCBF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00B59D99-6822-4E22-8464-D61F053C60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41AAE8-1FD2-4BFB-8695-0AD4E4443432}"/>
              </a:ext>
            </a:extLst>
          </p:cNvPr>
          <p:cNvSpPr>
            <a:spLocks noGrp="1"/>
          </p:cNvSpPr>
          <p:nvPr>
            <p:ph type="dt" sz="half" idx="10"/>
          </p:nvPr>
        </p:nvSpPr>
        <p:spPr/>
        <p:txBody>
          <a:bodyPr/>
          <a:lstStyle/>
          <a:p>
            <a:fld id="{61ABA2FF-909A-4201-B900-51414036A533}" type="datetimeFigureOut">
              <a:rPr lang="en-IE" smtClean="0"/>
              <a:t>08/12/2023</a:t>
            </a:fld>
            <a:endParaRPr lang="en-IE"/>
          </a:p>
        </p:txBody>
      </p:sp>
      <p:sp>
        <p:nvSpPr>
          <p:cNvPr id="6" name="Footer Placeholder 5">
            <a:extLst>
              <a:ext uri="{FF2B5EF4-FFF2-40B4-BE49-F238E27FC236}">
                <a16:creationId xmlns:a16="http://schemas.microsoft.com/office/drawing/2014/main" id="{3F6CEDB1-89FE-49EF-9D7A-69B73FAABC2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4D44077-3A3B-4B45-B7F3-2AA2D3FEDF4C}"/>
              </a:ext>
            </a:extLst>
          </p:cNvPr>
          <p:cNvSpPr>
            <a:spLocks noGrp="1"/>
          </p:cNvSpPr>
          <p:nvPr>
            <p:ph type="sldNum" sz="quarter" idx="12"/>
          </p:nvPr>
        </p:nvSpPr>
        <p:spPr/>
        <p:txBody>
          <a:bodyPr/>
          <a:lstStyle/>
          <a:p>
            <a:fld id="{455AE703-1637-4958-8DBA-31C6FB4DC8A0}" type="slidenum">
              <a:rPr lang="en-IE" smtClean="0"/>
              <a:t>‹#›</a:t>
            </a:fld>
            <a:endParaRPr lang="en-IE"/>
          </a:p>
        </p:txBody>
      </p:sp>
    </p:spTree>
    <p:extLst>
      <p:ext uri="{BB962C8B-B14F-4D97-AF65-F5344CB8AC3E}">
        <p14:creationId xmlns:p14="http://schemas.microsoft.com/office/powerpoint/2010/main" val="1851880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FE2BBC-ECA7-4471-BC4D-61D5C816B9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7F1D728E-6434-4674-9019-4F92F82B72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3082CB9-542F-4E31-A117-EC8DB8B185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BA2FF-909A-4201-B900-51414036A533}" type="datetimeFigureOut">
              <a:rPr lang="en-IE" smtClean="0"/>
              <a:t>08/12/2023</a:t>
            </a:fld>
            <a:endParaRPr lang="en-IE"/>
          </a:p>
        </p:txBody>
      </p:sp>
      <p:sp>
        <p:nvSpPr>
          <p:cNvPr id="5" name="Footer Placeholder 4">
            <a:extLst>
              <a:ext uri="{FF2B5EF4-FFF2-40B4-BE49-F238E27FC236}">
                <a16:creationId xmlns:a16="http://schemas.microsoft.com/office/drawing/2014/main" id="{C190C227-F56C-48BD-9C70-3F6D551042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8D438911-22DF-4A06-8AEE-164F39D790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AE703-1637-4958-8DBA-31C6FB4DC8A0}" type="slidenum">
              <a:rPr lang="en-IE" smtClean="0"/>
              <a:t>‹#›</a:t>
            </a:fld>
            <a:endParaRPr lang="en-IE"/>
          </a:p>
        </p:txBody>
      </p:sp>
    </p:spTree>
    <p:extLst>
      <p:ext uri="{BB962C8B-B14F-4D97-AF65-F5344CB8AC3E}">
        <p14:creationId xmlns:p14="http://schemas.microsoft.com/office/powerpoint/2010/main" val="3268924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C3FED-33CC-464F-8082-52C78DD9A2BD}"/>
              </a:ext>
            </a:extLst>
          </p:cNvPr>
          <p:cNvSpPr>
            <a:spLocks noGrp="1"/>
          </p:cNvSpPr>
          <p:nvPr>
            <p:ph type="ctrTitle"/>
          </p:nvPr>
        </p:nvSpPr>
        <p:spPr/>
        <p:txBody>
          <a:bodyPr/>
          <a:lstStyle/>
          <a:p>
            <a:r>
              <a:rPr lang="en-US"/>
              <a:t>DNR </a:t>
            </a:r>
            <a:r>
              <a:rPr lang="en-US" dirty="0"/>
              <a:t>TD Course</a:t>
            </a:r>
          </a:p>
        </p:txBody>
      </p:sp>
      <p:sp>
        <p:nvSpPr>
          <p:cNvPr id="3" name="Subtitle 2">
            <a:extLst>
              <a:ext uri="{FF2B5EF4-FFF2-40B4-BE49-F238E27FC236}">
                <a16:creationId xmlns:a16="http://schemas.microsoft.com/office/drawing/2014/main" id="{B2B5B5DA-1F47-774D-841F-2CD21CD5B4D6}"/>
              </a:ext>
            </a:extLst>
          </p:cNvPr>
          <p:cNvSpPr>
            <a:spLocks noGrp="1"/>
          </p:cNvSpPr>
          <p:nvPr>
            <p:ph type="subTitle" idx="1"/>
          </p:nvPr>
        </p:nvSpPr>
        <p:spPr/>
        <p:txBody>
          <a:bodyPr>
            <a:normAutofit/>
          </a:bodyPr>
          <a:lstStyle/>
          <a:p>
            <a:r>
              <a:rPr lang="en-US" sz="4000" dirty="0"/>
              <a:t>Afternoon Session</a:t>
            </a:r>
          </a:p>
          <a:p>
            <a:r>
              <a:rPr lang="en-US" sz="4000" dirty="0"/>
              <a:t>Behavior, Etiquette &amp; Law</a:t>
            </a:r>
          </a:p>
        </p:txBody>
      </p:sp>
    </p:spTree>
    <p:extLst>
      <p:ext uri="{BB962C8B-B14F-4D97-AF65-F5344CB8AC3E}">
        <p14:creationId xmlns:p14="http://schemas.microsoft.com/office/powerpoint/2010/main" val="2315190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643B-7A49-4230-1AAB-A944CD227A99}"/>
              </a:ext>
            </a:extLst>
          </p:cNvPr>
          <p:cNvSpPr>
            <a:spLocks noGrp="1"/>
          </p:cNvSpPr>
          <p:nvPr>
            <p:ph type="title"/>
          </p:nvPr>
        </p:nvSpPr>
        <p:spPr/>
        <p:txBody>
          <a:bodyPr/>
          <a:lstStyle/>
          <a:p>
            <a:r>
              <a:rPr lang="en-US" dirty="0"/>
              <a:t>How to Alert</a:t>
            </a:r>
          </a:p>
        </p:txBody>
      </p:sp>
      <p:sp>
        <p:nvSpPr>
          <p:cNvPr id="3" name="Content Placeholder 2">
            <a:extLst>
              <a:ext uri="{FF2B5EF4-FFF2-40B4-BE49-F238E27FC236}">
                <a16:creationId xmlns:a16="http://schemas.microsoft.com/office/drawing/2014/main" id="{662D9A12-2264-67B3-37CC-4564B012E9FA}"/>
              </a:ext>
            </a:extLst>
          </p:cNvPr>
          <p:cNvSpPr>
            <a:spLocks noGrp="1"/>
          </p:cNvSpPr>
          <p:nvPr>
            <p:ph idx="1"/>
          </p:nvPr>
        </p:nvSpPr>
        <p:spPr/>
        <p:txBody>
          <a:bodyPr>
            <a:normAutofit lnSpcReduction="10000"/>
          </a:bodyPr>
          <a:lstStyle/>
          <a:p>
            <a:r>
              <a:rPr lang="en-US" dirty="0"/>
              <a:t>Wave the Alert Card in such a way as to ensure that both your opponents see it; then replace it in bidding box.</a:t>
            </a:r>
          </a:p>
          <a:p>
            <a:r>
              <a:rPr lang="en-US" dirty="0"/>
              <a:t>Don’t speak unless you’re spoken to!!!</a:t>
            </a:r>
          </a:p>
          <a:p>
            <a:r>
              <a:rPr lang="en-US" dirty="0"/>
              <a:t>Who can ask?</a:t>
            </a:r>
          </a:p>
          <a:p>
            <a:pPr lvl="1"/>
            <a:r>
              <a:rPr lang="en-US" dirty="0"/>
              <a:t>The opponent whose turn it is to bid</a:t>
            </a:r>
          </a:p>
          <a:p>
            <a:r>
              <a:rPr lang="en-US" dirty="0"/>
              <a:t>How should they ask?</a:t>
            </a:r>
          </a:p>
          <a:p>
            <a:pPr lvl="1"/>
            <a:r>
              <a:rPr lang="en-US" dirty="0"/>
              <a:t>“Please Explain”</a:t>
            </a:r>
          </a:p>
          <a:p>
            <a:r>
              <a:rPr lang="en-US" dirty="0"/>
              <a:t>How do you explain?</a:t>
            </a:r>
          </a:p>
          <a:p>
            <a:pPr lvl="1"/>
            <a:r>
              <a:rPr lang="en-US" dirty="0"/>
              <a:t>Succinctly. Use convention name if opponents would reasonably be expected to know it, otherwise explain in more detail</a:t>
            </a:r>
          </a:p>
        </p:txBody>
      </p:sp>
    </p:spTree>
    <p:extLst>
      <p:ext uri="{BB962C8B-B14F-4D97-AF65-F5344CB8AC3E}">
        <p14:creationId xmlns:p14="http://schemas.microsoft.com/office/powerpoint/2010/main" val="205303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6FFAA-472A-4C4F-A3DA-41ED5436FB68}"/>
              </a:ext>
            </a:extLst>
          </p:cNvPr>
          <p:cNvSpPr>
            <a:spLocks noGrp="1"/>
          </p:cNvSpPr>
          <p:nvPr>
            <p:ph type="title"/>
          </p:nvPr>
        </p:nvSpPr>
        <p:spPr/>
        <p:txBody>
          <a:bodyPr/>
          <a:lstStyle/>
          <a:p>
            <a:r>
              <a:rPr lang="en-IE" dirty="0"/>
              <a:t>Alerts of Doubles</a:t>
            </a:r>
          </a:p>
        </p:txBody>
      </p:sp>
      <p:sp>
        <p:nvSpPr>
          <p:cNvPr id="3" name="Content Placeholder 2">
            <a:extLst>
              <a:ext uri="{FF2B5EF4-FFF2-40B4-BE49-F238E27FC236}">
                <a16:creationId xmlns:a16="http://schemas.microsoft.com/office/drawing/2014/main" id="{39F2B449-55B8-4F68-8827-27EC1223CB1C}"/>
              </a:ext>
            </a:extLst>
          </p:cNvPr>
          <p:cNvSpPr>
            <a:spLocks noGrp="1"/>
          </p:cNvSpPr>
          <p:nvPr>
            <p:ph idx="1"/>
          </p:nvPr>
        </p:nvSpPr>
        <p:spPr/>
        <p:txBody>
          <a:bodyPr/>
          <a:lstStyle/>
          <a:p>
            <a:r>
              <a:rPr lang="en-IE" dirty="0"/>
              <a:t>During the first two rounds of bidding, all doubles of </a:t>
            </a:r>
            <a:r>
              <a:rPr lang="en-IE" u="sng" dirty="0"/>
              <a:t>natural</a:t>
            </a:r>
            <a:r>
              <a:rPr lang="en-IE" dirty="0"/>
              <a:t>  </a:t>
            </a:r>
            <a:r>
              <a:rPr lang="en-IE" u="sng" dirty="0"/>
              <a:t>suit</a:t>
            </a:r>
            <a:r>
              <a:rPr lang="en-IE" dirty="0"/>
              <a:t> bids at the 1 or 2 level are assumed to be for take-out. Note that Negative Doubles are deemed a type of takeout double as are Re-Opening Doubles. All other doubles are assumed to be for penalty. Any variations from this must be alerted.</a:t>
            </a:r>
          </a:p>
          <a:p>
            <a:r>
              <a:rPr lang="en-IE" dirty="0"/>
              <a:t>So, if a double of 1NT is not penalty orientated, alert it.</a:t>
            </a:r>
          </a:p>
          <a:p>
            <a:r>
              <a:rPr lang="en-IE" dirty="0"/>
              <a:t>Alert the less usual doubles, e.g. Support Doubles</a:t>
            </a:r>
          </a:p>
          <a:p>
            <a:pPr marL="0" indent="0">
              <a:buNone/>
            </a:pPr>
            <a:endParaRPr lang="en-IE" dirty="0"/>
          </a:p>
        </p:txBody>
      </p:sp>
    </p:spTree>
    <p:extLst>
      <p:ext uri="{BB962C8B-B14F-4D97-AF65-F5344CB8AC3E}">
        <p14:creationId xmlns:p14="http://schemas.microsoft.com/office/powerpoint/2010/main" val="148835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45F50-2A99-CFC7-6A64-3D0ED9FE5EF9}"/>
              </a:ext>
            </a:extLst>
          </p:cNvPr>
          <p:cNvSpPr>
            <a:spLocks noGrp="1"/>
          </p:cNvSpPr>
          <p:nvPr>
            <p:ph type="title"/>
          </p:nvPr>
        </p:nvSpPr>
        <p:spPr/>
        <p:txBody>
          <a:bodyPr/>
          <a:lstStyle/>
          <a:p>
            <a:r>
              <a:rPr lang="en-US" dirty="0"/>
              <a:t>Partnership Agreements &amp; Psychic Bids</a:t>
            </a:r>
          </a:p>
        </p:txBody>
      </p:sp>
      <p:sp>
        <p:nvSpPr>
          <p:cNvPr id="3" name="Content Placeholder 2">
            <a:extLst>
              <a:ext uri="{FF2B5EF4-FFF2-40B4-BE49-F238E27FC236}">
                <a16:creationId xmlns:a16="http://schemas.microsoft.com/office/drawing/2014/main" id="{89E91807-57C5-2E32-20A0-B9A1F4037573}"/>
              </a:ext>
            </a:extLst>
          </p:cNvPr>
          <p:cNvSpPr>
            <a:spLocks noGrp="1"/>
          </p:cNvSpPr>
          <p:nvPr>
            <p:ph idx="1"/>
          </p:nvPr>
        </p:nvSpPr>
        <p:spPr/>
        <p:txBody>
          <a:bodyPr/>
          <a:lstStyle/>
          <a:p>
            <a:r>
              <a:rPr lang="en-US" dirty="0"/>
              <a:t>Explicit Partnership Agreements are fine (but see HUMs &amp; Brown Sticker Conventions) but must be revealed</a:t>
            </a:r>
          </a:p>
          <a:p>
            <a:r>
              <a:rPr lang="en-US" dirty="0"/>
              <a:t>Implicit Partnership Agreement are illegal</a:t>
            </a:r>
          </a:p>
          <a:p>
            <a:r>
              <a:rPr lang="en-US" dirty="0"/>
              <a:t>Psychic Bids are perfectly legal but partner must be as amazed by them as everyone else. If partners Psych with any regularity, this may form the basis of an Implicit Partnership Agreement and lead to fielding of </a:t>
            </a:r>
            <a:r>
              <a:rPr lang="en-US" dirty="0" err="1"/>
              <a:t>psychs</a:t>
            </a:r>
            <a:r>
              <a:rPr lang="en-US" dirty="0"/>
              <a:t> – the greatest offence after downright cheating</a:t>
            </a:r>
          </a:p>
        </p:txBody>
      </p:sp>
    </p:spTree>
    <p:extLst>
      <p:ext uri="{BB962C8B-B14F-4D97-AF65-F5344CB8AC3E}">
        <p14:creationId xmlns:p14="http://schemas.microsoft.com/office/powerpoint/2010/main" val="369101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5FE7-59B0-CA79-38D7-6C183E7F5A9A}"/>
              </a:ext>
            </a:extLst>
          </p:cNvPr>
          <p:cNvSpPr>
            <a:spLocks noGrp="1"/>
          </p:cNvSpPr>
          <p:nvPr>
            <p:ph type="title"/>
          </p:nvPr>
        </p:nvSpPr>
        <p:spPr/>
        <p:txBody>
          <a:bodyPr/>
          <a:lstStyle/>
          <a:p>
            <a:r>
              <a:rPr lang="en-US" dirty="0"/>
              <a:t>HUMs &amp; Brown Sticker Conventions</a:t>
            </a:r>
          </a:p>
        </p:txBody>
      </p:sp>
      <p:sp>
        <p:nvSpPr>
          <p:cNvPr id="3" name="Content Placeholder 2">
            <a:extLst>
              <a:ext uri="{FF2B5EF4-FFF2-40B4-BE49-F238E27FC236}">
                <a16:creationId xmlns:a16="http://schemas.microsoft.com/office/drawing/2014/main" id="{4A4277E5-4729-5646-D7FF-1933BF550575}"/>
              </a:ext>
            </a:extLst>
          </p:cNvPr>
          <p:cNvSpPr>
            <a:spLocks noGrp="1"/>
          </p:cNvSpPr>
          <p:nvPr>
            <p:ph idx="1"/>
          </p:nvPr>
        </p:nvSpPr>
        <p:spPr/>
        <p:txBody>
          <a:bodyPr/>
          <a:lstStyle/>
          <a:p>
            <a:r>
              <a:rPr lang="en-US" dirty="0"/>
              <a:t>Example of HUMs</a:t>
            </a:r>
          </a:p>
          <a:p>
            <a:pPr lvl="1"/>
            <a:r>
              <a:rPr lang="en-US" dirty="0"/>
              <a:t>Pass shows a hand with 12+ points</a:t>
            </a:r>
          </a:p>
          <a:p>
            <a:pPr lvl="1"/>
            <a:r>
              <a:rPr lang="en-US" dirty="0"/>
              <a:t>1 level opening bids are weaker than pass</a:t>
            </a:r>
          </a:p>
          <a:p>
            <a:pPr lvl="1"/>
            <a:r>
              <a:rPr lang="en-US" dirty="0"/>
              <a:t>Any 1 level opening bid a King or more less than an average (10) hand</a:t>
            </a:r>
          </a:p>
          <a:p>
            <a:pPr lvl="1"/>
            <a:endParaRPr lang="en-US" dirty="0"/>
          </a:p>
          <a:p>
            <a:r>
              <a:rPr lang="en-US" dirty="0"/>
              <a:t>Example of Brown sticker Convention</a:t>
            </a:r>
          </a:p>
          <a:p>
            <a:pPr lvl="1"/>
            <a:r>
              <a:rPr lang="en-US" dirty="0"/>
              <a:t>Any Opening Bid from 2C through to 3S which could be weak but has no identified 4+ card suit (aka Anchor Suit)</a:t>
            </a:r>
          </a:p>
          <a:p>
            <a:pPr lvl="1"/>
            <a:r>
              <a:rPr lang="en-US" i="1" dirty="0"/>
              <a:t>With the Exception of the Multi-</a:t>
            </a:r>
            <a:r>
              <a:rPr lang="en-US" i="1" dirty="0" err="1"/>
              <a:t>Coloured</a:t>
            </a:r>
            <a:r>
              <a:rPr lang="en-US" i="1" dirty="0"/>
              <a:t> 2D Opening (The Multi)</a:t>
            </a:r>
          </a:p>
        </p:txBody>
      </p:sp>
    </p:spTree>
    <p:extLst>
      <p:ext uri="{BB962C8B-B14F-4D97-AF65-F5344CB8AC3E}">
        <p14:creationId xmlns:p14="http://schemas.microsoft.com/office/powerpoint/2010/main" val="232758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3283D-F957-0455-F323-9E040DF1989A}"/>
              </a:ext>
            </a:extLst>
          </p:cNvPr>
          <p:cNvSpPr>
            <a:spLocks noGrp="1"/>
          </p:cNvSpPr>
          <p:nvPr>
            <p:ph type="title"/>
          </p:nvPr>
        </p:nvSpPr>
        <p:spPr/>
        <p:txBody>
          <a:bodyPr/>
          <a:lstStyle/>
          <a:p>
            <a:r>
              <a:rPr lang="en-US" dirty="0"/>
              <a:t>Normal Systemic Deviations v </a:t>
            </a:r>
            <a:r>
              <a:rPr lang="en-US" dirty="0" err="1"/>
              <a:t>Psychs</a:t>
            </a:r>
            <a:endParaRPr lang="en-US" dirty="0"/>
          </a:p>
        </p:txBody>
      </p:sp>
      <p:sp>
        <p:nvSpPr>
          <p:cNvPr id="3" name="Content Placeholder 2">
            <a:extLst>
              <a:ext uri="{FF2B5EF4-FFF2-40B4-BE49-F238E27FC236}">
                <a16:creationId xmlns:a16="http://schemas.microsoft.com/office/drawing/2014/main" id="{CC086408-6E7A-DF10-96F9-C2B066303AA3}"/>
              </a:ext>
            </a:extLst>
          </p:cNvPr>
          <p:cNvSpPr>
            <a:spLocks noGrp="1"/>
          </p:cNvSpPr>
          <p:nvPr>
            <p:ph idx="1"/>
          </p:nvPr>
        </p:nvSpPr>
        <p:spPr/>
        <p:txBody>
          <a:bodyPr/>
          <a:lstStyle/>
          <a:p>
            <a:r>
              <a:rPr lang="en-IE" b="0" i="0" u="none" strike="noStrike" dirty="0">
                <a:solidFill>
                  <a:srgbClr val="000000"/>
                </a:solidFill>
                <a:effectLst/>
                <a:latin typeface="Verdana" panose="020B0604030504040204" pitchFamily="34" charset="0"/>
              </a:rPr>
              <a:t>The Don Oakie Opinion</a:t>
            </a:r>
          </a:p>
          <a:p>
            <a:endParaRPr lang="en-IE" b="0" i="0" u="none" strike="noStrike" dirty="0">
              <a:solidFill>
                <a:srgbClr val="000000"/>
              </a:solidFill>
              <a:effectLst/>
              <a:latin typeface="Verdana" panose="020B0604030504040204" pitchFamily="34" charset="0"/>
            </a:endParaRPr>
          </a:p>
          <a:p>
            <a:r>
              <a:rPr lang="en-IE" b="0" i="0" u="none" strike="noStrike" dirty="0">
                <a:solidFill>
                  <a:srgbClr val="000000"/>
                </a:solidFill>
                <a:effectLst/>
                <a:latin typeface="Verdana" panose="020B0604030504040204" pitchFamily="34" charset="0"/>
              </a:rPr>
              <a:t>“A bid in which the strength of the hand is within a queen of the agreed or announced strength, and the bid is of a suit of ample length or of Notrump; the length of a suit varies by no more than one card from the agreed or announced length.”</a:t>
            </a:r>
            <a:endParaRPr lang="en-US" dirty="0"/>
          </a:p>
        </p:txBody>
      </p:sp>
    </p:spTree>
    <p:extLst>
      <p:ext uri="{BB962C8B-B14F-4D97-AF65-F5344CB8AC3E}">
        <p14:creationId xmlns:p14="http://schemas.microsoft.com/office/powerpoint/2010/main" val="3723149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82A5F716-98EF-42EF-A471-87C6DFDCC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0" name="Freeform: Shape 9">
            <a:extLst>
              <a:ext uri="{FF2B5EF4-FFF2-40B4-BE49-F238E27FC236}">
                <a16:creationId xmlns:a16="http://schemas.microsoft.com/office/drawing/2014/main" id="{B87687D8-4EF1-4EF2-BF7E-74BB4A3D18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30093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3" name="Picture 2" descr="A stop sign with graffiti on it&#10;&#10;Description automatically generated with medium confidence">
            <a:extLst>
              <a:ext uri="{FF2B5EF4-FFF2-40B4-BE49-F238E27FC236}">
                <a16:creationId xmlns:a16="http://schemas.microsoft.com/office/drawing/2014/main" id="{8E7C883E-6C0B-94A6-7650-7A92D3600BEA}"/>
              </a:ext>
            </a:extLst>
          </p:cNvPr>
          <p:cNvPicPr>
            <a:picLocks noChangeAspect="1"/>
          </p:cNvPicPr>
          <p:nvPr/>
        </p:nvPicPr>
        <p:blipFill rotWithShape="1">
          <a:blip r:embed="rId2">
            <a:extLst>
              <a:ext uri="{28A0092B-C50C-407E-A947-70E740481C1C}">
                <a14:useLocalDpi xmlns:a14="http://schemas.microsoft.com/office/drawing/2010/main" val="0"/>
              </a:ext>
            </a:extLst>
          </a:blip>
          <a:srcRect t="19816" b="28556"/>
          <a:stretch/>
        </p:blipFill>
        <p:spPr>
          <a:xfrm>
            <a:off x="2354578" y="544297"/>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Tree>
    <p:extLst>
      <p:ext uri="{BB962C8B-B14F-4D97-AF65-F5344CB8AC3E}">
        <p14:creationId xmlns:p14="http://schemas.microsoft.com/office/powerpoint/2010/main" val="3793887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FAC82-50E5-D347-980B-A4C79CA8ABBA}"/>
              </a:ext>
            </a:extLst>
          </p:cNvPr>
          <p:cNvSpPr>
            <a:spLocks noGrp="1"/>
          </p:cNvSpPr>
          <p:nvPr>
            <p:ph type="title"/>
          </p:nvPr>
        </p:nvSpPr>
        <p:spPr/>
        <p:txBody>
          <a:bodyPr/>
          <a:lstStyle/>
          <a:p>
            <a:pPr algn="ctr"/>
            <a:r>
              <a:rPr lang="en-US" dirty="0"/>
              <a:t>The Stop Card</a:t>
            </a:r>
          </a:p>
        </p:txBody>
      </p:sp>
      <p:sp>
        <p:nvSpPr>
          <p:cNvPr id="3" name="Content Placeholder 2">
            <a:extLst>
              <a:ext uri="{FF2B5EF4-FFF2-40B4-BE49-F238E27FC236}">
                <a16:creationId xmlns:a16="http://schemas.microsoft.com/office/drawing/2014/main" id="{AC0089EE-1287-9848-81FC-86684FE29767}"/>
              </a:ext>
            </a:extLst>
          </p:cNvPr>
          <p:cNvSpPr>
            <a:spLocks noGrp="1"/>
          </p:cNvSpPr>
          <p:nvPr>
            <p:ph idx="1"/>
          </p:nvPr>
        </p:nvSpPr>
        <p:spPr/>
        <p:txBody>
          <a:bodyPr/>
          <a:lstStyle/>
          <a:p>
            <a:r>
              <a:rPr lang="en-US" dirty="0"/>
              <a:t>Used before ANY (and all) skip bids</a:t>
            </a:r>
          </a:p>
          <a:p>
            <a:r>
              <a:rPr lang="en-US" dirty="0"/>
              <a:t>Purpose is to impose a pause in Tempo</a:t>
            </a:r>
          </a:p>
          <a:p>
            <a:r>
              <a:rPr lang="en-US" dirty="0"/>
              <a:t>Put it on the table and immediately make your bid</a:t>
            </a:r>
          </a:p>
          <a:p>
            <a:r>
              <a:rPr lang="en-US" dirty="0"/>
              <a:t>Count to 10 in your head and lift the stop card from the table</a:t>
            </a:r>
          </a:p>
          <a:p>
            <a:r>
              <a:rPr lang="en-US" dirty="0"/>
              <a:t>It’s nothing to do with the alert card, partner must still alert if the jump bid was conventional</a:t>
            </a:r>
          </a:p>
          <a:p>
            <a:r>
              <a:rPr lang="en-US" dirty="0"/>
              <a:t>Widely mis-used e.g. never lifted from table</a:t>
            </a:r>
          </a:p>
          <a:p>
            <a:r>
              <a:rPr lang="en-US" dirty="0"/>
              <a:t>It’s not used to wake up partner (even if it often has that effect!) </a:t>
            </a:r>
          </a:p>
        </p:txBody>
      </p:sp>
    </p:spTree>
    <p:extLst>
      <p:ext uri="{BB962C8B-B14F-4D97-AF65-F5344CB8AC3E}">
        <p14:creationId xmlns:p14="http://schemas.microsoft.com/office/powerpoint/2010/main" val="73752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D213C-BB33-48BB-BD17-AF92DC0FBE04}"/>
              </a:ext>
            </a:extLst>
          </p:cNvPr>
          <p:cNvSpPr>
            <a:spLocks noGrp="1"/>
          </p:cNvSpPr>
          <p:nvPr>
            <p:ph type="title"/>
          </p:nvPr>
        </p:nvSpPr>
        <p:spPr/>
        <p:txBody>
          <a:bodyPr/>
          <a:lstStyle/>
          <a:p>
            <a:r>
              <a:rPr lang="en-IE" dirty="0"/>
              <a:t>Authorised Information</a:t>
            </a:r>
          </a:p>
        </p:txBody>
      </p:sp>
      <p:sp>
        <p:nvSpPr>
          <p:cNvPr id="3" name="Content Placeholder 2">
            <a:extLst>
              <a:ext uri="{FF2B5EF4-FFF2-40B4-BE49-F238E27FC236}">
                <a16:creationId xmlns:a16="http://schemas.microsoft.com/office/drawing/2014/main" id="{4861089F-35AE-44AF-BF67-B24872BCFF9D}"/>
              </a:ext>
            </a:extLst>
          </p:cNvPr>
          <p:cNvSpPr>
            <a:spLocks noGrp="1"/>
          </p:cNvSpPr>
          <p:nvPr>
            <p:ph idx="1"/>
          </p:nvPr>
        </p:nvSpPr>
        <p:spPr/>
        <p:txBody>
          <a:bodyPr/>
          <a:lstStyle/>
          <a:p>
            <a:r>
              <a:rPr lang="en-IE" dirty="0"/>
              <a:t>Your Own Cards</a:t>
            </a:r>
          </a:p>
          <a:p>
            <a:r>
              <a:rPr lang="en-IE" dirty="0"/>
              <a:t>Dummy’s Cards</a:t>
            </a:r>
          </a:p>
          <a:p>
            <a:r>
              <a:rPr lang="en-IE" dirty="0"/>
              <a:t>Your Opponents’ Bids</a:t>
            </a:r>
          </a:p>
          <a:p>
            <a:r>
              <a:rPr lang="en-IE" dirty="0"/>
              <a:t>Your Partner’s Bids</a:t>
            </a:r>
          </a:p>
          <a:p>
            <a:r>
              <a:rPr lang="en-IE" dirty="0"/>
              <a:t>Legal Signals &amp; Discards</a:t>
            </a:r>
          </a:p>
          <a:p>
            <a:r>
              <a:rPr lang="en-IE" dirty="0"/>
              <a:t>Carding</a:t>
            </a:r>
          </a:p>
          <a:p>
            <a:r>
              <a:rPr lang="en-IE" dirty="0"/>
              <a:t>Your Opponents’ Demeanour</a:t>
            </a:r>
          </a:p>
          <a:p>
            <a:r>
              <a:rPr lang="en-IE" dirty="0"/>
              <a:t>Your Opponents’ Actions</a:t>
            </a:r>
          </a:p>
        </p:txBody>
      </p:sp>
    </p:spTree>
    <p:extLst>
      <p:ext uri="{BB962C8B-B14F-4D97-AF65-F5344CB8AC3E}">
        <p14:creationId xmlns:p14="http://schemas.microsoft.com/office/powerpoint/2010/main" val="254822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18D9-AA1C-4C9B-A7CB-883EFA46949D}"/>
              </a:ext>
            </a:extLst>
          </p:cNvPr>
          <p:cNvSpPr>
            <a:spLocks noGrp="1"/>
          </p:cNvSpPr>
          <p:nvPr>
            <p:ph type="title"/>
          </p:nvPr>
        </p:nvSpPr>
        <p:spPr/>
        <p:txBody>
          <a:bodyPr/>
          <a:lstStyle/>
          <a:p>
            <a:r>
              <a:rPr lang="en-IE" dirty="0"/>
              <a:t>Unauthorised Information (UI) Law 16</a:t>
            </a:r>
          </a:p>
        </p:txBody>
      </p:sp>
      <p:sp>
        <p:nvSpPr>
          <p:cNvPr id="3" name="Content Placeholder 2">
            <a:extLst>
              <a:ext uri="{FF2B5EF4-FFF2-40B4-BE49-F238E27FC236}">
                <a16:creationId xmlns:a16="http://schemas.microsoft.com/office/drawing/2014/main" id="{D7B457B1-EB79-49B8-A870-91DCDF355D2B}"/>
              </a:ext>
            </a:extLst>
          </p:cNvPr>
          <p:cNvSpPr>
            <a:spLocks noGrp="1"/>
          </p:cNvSpPr>
          <p:nvPr>
            <p:ph idx="1"/>
          </p:nvPr>
        </p:nvSpPr>
        <p:spPr/>
        <p:txBody>
          <a:bodyPr>
            <a:normAutofit lnSpcReduction="10000"/>
          </a:bodyPr>
          <a:lstStyle/>
          <a:p>
            <a:r>
              <a:rPr lang="en-IE" dirty="0"/>
              <a:t>Partner’s Demeanour</a:t>
            </a:r>
          </a:p>
          <a:p>
            <a:r>
              <a:rPr lang="en-IE" dirty="0"/>
              <a:t>Extraneous – Overheard Post-Mortems</a:t>
            </a:r>
          </a:p>
          <a:p>
            <a:r>
              <a:rPr lang="en-IE" dirty="0"/>
              <a:t>Information arising from Mis-Boarding</a:t>
            </a:r>
          </a:p>
          <a:p>
            <a:r>
              <a:rPr lang="en-IE" dirty="0"/>
              <a:t>Partner’s Hesitation</a:t>
            </a:r>
          </a:p>
          <a:p>
            <a:r>
              <a:rPr lang="en-IE" dirty="0"/>
              <a:t>Partner’s Call Out of Turn</a:t>
            </a:r>
          </a:p>
          <a:p>
            <a:r>
              <a:rPr lang="en-IE" dirty="0"/>
              <a:t>Partner’s Insufficient Call</a:t>
            </a:r>
          </a:p>
          <a:p>
            <a:r>
              <a:rPr lang="en-IE" dirty="0"/>
              <a:t>Partner’s Improperly Exposed Card</a:t>
            </a:r>
          </a:p>
          <a:p>
            <a:r>
              <a:rPr lang="en-IE" dirty="0" err="1"/>
              <a:t>Psychs</a:t>
            </a:r>
            <a:r>
              <a:rPr lang="en-IE" dirty="0"/>
              <a:t> (fielding of)</a:t>
            </a:r>
          </a:p>
          <a:p>
            <a:r>
              <a:rPr lang="en-IE" dirty="0"/>
              <a:t>Cheating</a:t>
            </a:r>
          </a:p>
        </p:txBody>
      </p:sp>
    </p:spTree>
    <p:extLst>
      <p:ext uri="{BB962C8B-B14F-4D97-AF65-F5344CB8AC3E}">
        <p14:creationId xmlns:p14="http://schemas.microsoft.com/office/powerpoint/2010/main" val="271148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CCDD6-E0A9-4A26-9EC8-6B2F0144929A}"/>
              </a:ext>
            </a:extLst>
          </p:cNvPr>
          <p:cNvSpPr>
            <a:spLocks noGrp="1"/>
          </p:cNvSpPr>
          <p:nvPr>
            <p:ph type="title"/>
          </p:nvPr>
        </p:nvSpPr>
        <p:spPr/>
        <p:txBody>
          <a:bodyPr/>
          <a:lstStyle/>
          <a:p>
            <a:r>
              <a:rPr lang="en-IE" dirty="0"/>
              <a:t>Consequences of Acquisition of UI</a:t>
            </a:r>
          </a:p>
        </p:txBody>
      </p:sp>
      <p:sp>
        <p:nvSpPr>
          <p:cNvPr id="3" name="Content Placeholder 2">
            <a:extLst>
              <a:ext uri="{FF2B5EF4-FFF2-40B4-BE49-F238E27FC236}">
                <a16:creationId xmlns:a16="http://schemas.microsoft.com/office/drawing/2014/main" id="{CBF3BFE7-9A75-4360-89AA-7BCD1F0089DA}"/>
              </a:ext>
            </a:extLst>
          </p:cNvPr>
          <p:cNvSpPr>
            <a:spLocks noGrp="1"/>
          </p:cNvSpPr>
          <p:nvPr>
            <p:ph idx="1"/>
          </p:nvPr>
        </p:nvSpPr>
        <p:spPr/>
        <p:txBody>
          <a:bodyPr/>
          <a:lstStyle/>
          <a:p>
            <a:r>
              <a:rPr lang="en-IE" dirty="0"/>
              <a:t>TD will endeavour to </a:t>
            </a:r>
            <a:r>
              <a:rPr lang="en-IE" b="1" i="1" u="sng" dirty="0"/>
              <a:t>RECTIFY</a:t>
            </a:r>
            <a:r>
              <a:rPr lang="en-IE" dirty="0"/>
              <a:t> the situation</a:t>
            </a:r>
          </a:p>
          <a:p>
            <a:r>
              <a:rPr lang="en-IE" dirty="0"/>
              <a:t>Adjust the Actual Score</a:t>
            </a:r>
          </a:p>
          <a:p>
            <a:r>
              <a:rPr lang="en-IE" dirty="0"/>
              <a:t>Assignment of Artificial Score</a:t>
            </a:r>
          </a:p>
          <a:p>
            <a:r>
              <a:rPr lang="en-IE" dirty="0"/>
              <a:t>Impose Procedural or Disciplinary Penalty (min 1.5% of total MPs)</a:t>
            </a:r>
          </a:p>
          <a:p>
            <a:r>
              <a:rPr lang="en-IE" dirty="0"/>
              <a:t>There may be Lead Restrictions</a:t>
            </a:r>
          </a:p>
          <a:p>
            <a:pPr marL="0" indent="0">
              <a:buNone/>
            </a:pPr>
            <a:endParaRPr lang="en-IE" dirty="0"/>
          </a:p>
        </p:txBody>
      </p:sp>
    </p:spTree>
    <p:extLst>
      <p:ext uri="{BB962C8B-B14F-4D97-AF65-F5344CB8AC3E}">
        <p14:creationId xmlns:p14="http://schemas.microsoft.com/office/powerpoint/2010/main" val="10184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219DD-DCC6-45B8-8C9B-3B7202E3DEF3}"/>
              </a:ext>
            </a:extLst>
          </p:cNvPr>
          <p:cNvSpPr>
            <a:spLocks noGrp="1"/>
          </p:cNvSpPr>
          <p:nvPr>
            <p:ph type="title"/>
          </p:nvPr>
        </p:nvSpPr>
        <p:spPr/>
        <p:txBody>
          <a:bodyPr/>
          <a:lstStyle/>
          <a:p>
            <a:r>
              <a:rPr lang="en-IE" dirty="0"/>
              <a:t>Concepts</a:t>
            </a:r>
          </a:p>
        </p:txBody>
      </p:sp>
      <p:sp>
        <p:nvSpPr>
          <p:cNvPr id="3" name="Content Placeholder 2">
            <a:extLst>
              <a:ext uri="{FF2B5EF4-FFF2-40B4-BE49-F238E27FC236}">
                <a16:creationId xmlns:a16="http://schemas.microsoft.com/office/drawing/2014/main" id="{381A54E8-3D90-494C-83F2-6029E0AF8A03}"/>
              </a:ext>
            </a:extLst>
          </p:cNvPr>
          <p:cNvSpPr>
            <a:spLocks noGrp="1"/>
          </p:cNvSpPr>
          <p:nvPr>
            <p:ph idx="1"/>
          </p:nvPr>
        </p:nvSpPr>
        <p:spPr/>
        <p:txBody>
          <a:bodyPr/>
          <a:lstStyle/>
          <a:p>
            <a:pPr lvl="1"/>
            <a:r>
              <a:rPr lang="en-IE" dirty="0"/>
              <a:t>Authorised &amp; Un-Authorised Information</a:t>
            </a:r>
          </a:p>
          <a:p>
            <a:pPr lvl="1"/>
            <a:r>
              <a:rPr lang="en-IE" dirty="0"/>
              <a:t>Logical Alternatives</a:t>
            </a:r>
          </a:p>
          <a:p>
            <a:pPr lvl="1"/>
            <a:r>
              <a:rPr lang="en-IE" dirty="0"/>
              <a:t>Penalty Cards</a:t>
            </a:r>
          </a:p>
          <a:p>
            <a:pPr lvl="1"/>
            <a:r>
              <a:rPr lang="en-IE" dirty="0"/>
              <a:t>Comparable Calls</a:t>
            </a:r>
          </a:p>
        </p:txBody>
      </p:sp>
    </p:spTree>
    <p:extLst>
      <p:ext uri="{BB962C8B-B14F-4D97-AF65-F5344CB8AC3E}">
        <p14:creationId xmlns:p14="http://schemas.microsoft.com/office/powerpoint/2010/main" val="356777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0BC6-E715-488A-A6B9-7642E5A119FC}"/>
              </a:ext>
            </a:extLst>
          </p:cNvPr>
          <p:cNvSpPr>
            <a:spLocks noGrp="1"/>
          </p:cNvSpPr>
          <p:nvPr>
            <p:ph type="title"/>
          </p:nvPr>
        </p:nvSpPr>
        <p:spPr/>
        <p:txBody>
          <a:bodyPr/>
          <a:lstStyle/>
          <a:p>
            <a:r>
              <a:rPr lang="en-IE" dirty="0"/>
              <a:t>Hesitation &amp; Logical Alternatives</a:t>
            </a:r>
          </a:p>
        </p:txBody>
      </p:sp>
      <p:sp>
        <p:nvSpPr>
          <p:cNvPr id="3" name="Content Placeholder 2">
            <a:extLst>
              <a:ext uri="{FF2B5EF4-FFF2-40B4-BE49-F238E27FC236}">
                <a16:creationId xmlns:a16="http://schemas.microsoft.com/office/drawing/2014/main" id="{BC957885-A83F-4F84-8D4E-99A25851BABE}"/>
              </a:ext>
            </a:extLst>
          </p:cNvPr>
          <p:cNvSpPr>
            <a:spLocks noGrp="1"/>
          </p:cNvSpPr>
          <p:nvPr>
            <p:ph idx="1"/>
          </p:nvPr>
        </p:nvSpPr>
        <p:spPr/>
        <p:txBody>
          <a:bodyPr>
            <a:normAutofit lnSpcReduction="10000"/>
          </a:bodyPr>
          <a:lstStyle/>
          <a:p>
            <a:r>
              <a:rPr lang="en-IE" dirty="0"/>
              <a:t>You Open a Weak (12-14) 1NT</a:t>
            </a:r>
          </a:p>
          <a:p>
            <a:r>
              <a:rPr lang="en-IE" dirty="0"/>
              <a:t>LHO Overcalls 2</a:t>
            </a:r>
            <a:r>
              <a:rPr lang="en-GB" dirty="0">
                <a:solidFill>
                  <a:srgbClr val="FF0000"/>
                </a:solidFill>
                <a:sym typeface="Symbol" panose="05050102010706020507" pitchFamily="18" charset="2"/>
              </a:rPr>
              <a:t></a:t>
            </a:r>
          </a:p>
          <a:p>
            <a:r>
              <a:rPr lang="en-GB" dirty="0">
                <a:sym typeface="Symbol" panose="05050102010706020507" pitchFamily="18" charset="2"/>
              </a:rPr>
              <a:t>Partner wriggles and squirms and after a clear hesitation, bids 2NT</a:t>
            </a:r>
          </a:p>
          <a:p>
            <a:r>
              <a:rPr lang="en-GB" dirty="0">
                <a:sym typeface="Symbol" panose="05050102010706020507" pitchFamily="18" charset="2"/>
              </a:rPr>
              <a:t>You have 13 HCPs, a 5-card club suit, two Ts and </a:t>
            </a:r>
            <a:r>
              <a:rPr lang="en-GB" dirty="0" err="1">
                <a:sym typeface="Symbol" panose="05050102010706020507" pitchFamily="18" charset="2"/>
              </a:rPr>
              <a:t>Qx</a:t>
            </a:r>
            <a:r>
              <a:rPr lang="en-GB" dirty="0">
                <a:sym typeface="Symbol" panose="05050102010706020507" pitchFamily="18" charset="2"/>
              </a:rPr>
              <a:t> in hearts</a:t>
            </a:r>
          </a:p>
          <a:p>
            <a:r>
              <a:rPr lang="en-GB" dirty="0">
                <a:sym typeface="Symbol" panose="05050102010706020507" pitchFamily="18" charset="2"/>
              </a:rPr>
              <a:t>What’s going on?</a:t>
            </a:r>
          </a:p>
          <a:p>
            <a:r>
              <a:rPr lang="en-GB" dirty="0">
                <a:sym typeface="Symbol" panose="05050102010706020507" pitchFamily="18" charset="2"/>
              </a:rPr>
              <a:t>If partner had bid 2NT in Tempo, you would bid 3NT wouldn’t you?</a:t>
            </a:r>
          </a:p>
          <a:p>
            <a:r>
              <a:rPr lang="en-GB" dirty="0">
                <a:sym typeface="Symbol" panose="05050102010706020507" pitchFamily="18" charset="2"/>
              </a:rPr>
              <a:t>Why did partner hesitate? Maybe he is worried about his heart stopper. Maybe he is a minimum (11). Something is bothering him</a:t>
            </a:r>
          </a:p>
          <a:p>
            <a:r>
              <a:rPr lang="en-GB" dirty="0">
                <a:sym typeface="Symbol" panose="05050102010706020507" pitchFamily="18" charset="2"/>
              </a:rPr>
              <a:t>So you Pass. They call the TD</a:t>
            </a:r>
          </a:p>
          <a:p>
            <a:pPr marL="0" indent="0">
              <a:buNone/>
            </a:pPr>
            <a:endParaRPr lang="en-IE" dirty="0"/>
          </a:p>
        </p:txBody>
      </p:sp>
    </p:spTree>
    <p:extLst>
      <p:ext uri="{BB962C8B-B14F-4D97-AF65-F5344CB8AC3E}">
        <p14:creationId xmlns:p14="http://schemas.microsoft.com/office/powerpoint/2010/main" val="16878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97D4D-D342-453E-9AE3-1BD14F4EF2FF}"/>
              </a:ext>
            </a:extLst>
          </p:cNvPr>
          <p:cNvSpPr>
            <a:spLocks noGrp="1"/>
          </p:cNvSpPr>
          <p:nvPr>
            <p:ph type="title"/>
          </p:nvPr>
        </p:nvSpPr>
        <p:spPr/>
        <p:txBody>
          <a:bodyPr/>
          <a:lstStyle/>
          <a:p>
            <a:pPr algn="ctr"/>
            <a:r>
              <a:rPr lang="en-IE" dirty="0"/>
              <a:t>Logical Alternative</a:t>
            </a:r>
          </a:p>
        </p:txBody>
      </p:sp>
      <p:sp>
        <p:nvSpPr>
          <p:cNvPr id="3" name="Content Placeholder 2">
            <a:extLst>
              <a:ext uri="{FF2B5EF4-FFF2-40B4-BE49-F238E27FC236}">
                <a16:creationId xmlns:a16="http://schemas.microsoft.com/office/drawing/2014/main" id="{58D17BC3-EA39-4188-AA17-EB5B578CC4EA}"/>
              </a:ext>
            </a:extLst>
          </p:cNvPr>
          <p:cNvSpPr>
            <a:spLocks noGrp="1"/>
          </p:cNvSpPr>
          <p:nvPr>
            <p:ph idx="1"/>
          </p:nvPr>
        </p:nvSpPr>
        <p:spPr/>
        <p:txBody>
          <a:bodyPr>
            <a:normAutofit/>
          </a:bodyPr>
          <a:lstStyle/>
          <a:p>
            <a:r>
              <a:rPr lang="en-IE" dirty="0"/>
              <a:t>If UI is possible (e.g. after a hesitation), you can’t make a call or play that is demonstrably suggested over another call or play by the UI, if the other call or play is a logical alternative.</a:t>
            </a:r>
          </a:p>
          <a:p>
            <a:r>
              <a:rPr lang="en-IE" dirty="0"/>
              <a:t>A Logical Alternative is a call or play which a significant proportion of players of like grade would consider and might select.</a:t>
            </a:r>
          </a:p>
          <a:p>
            <a:r>
              <a:rPr lang="en-IE" dirty="0"/>
              <a:t>The platitude that if partner hesitates, you must pass is </a:t>
            </a:r>
            <a:r>
              <a:rPr lang="en-GB" dirty="0"/>
              <a:t>quite wrong. It is frequently the case but not always.</a:t>
            </a:r>
          </a:p>
          <a:p>
            <a:r>
              <a:rPr lang="en-GB" dirty="0"/>
              <a:t>Logical Alternative Cases lead to Judgements as Opposed to Book Rulings</a:t>
            </a:r>
            <a:endParaRPr lang="en-IE" dirty="0"/>
          </a:p>
        </p:txBody>
      </p:sp>
    </p:spTree>
    <p:extLst>
      <p:ext uri="{BB962C8B-B14F-4D97-AF65-F5344CB8AC3E}">
        <p14:creationId xmlns:p14="http://schemas.microsoft.com/office/powerpoint/2010/main" val="186580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C9BD8-9EB1-467B-A8B5-BCA6C603A051}"/>
              </a:ext>
            </a:extLst>
          </p:cNvPr>
          <p:cNvSpPr>
            <a:spLocks noGrp="1"/>
          </p:cNvSpPr>
          <p:nvPr>
            <p:ph type="title"/>
          </p:nvPr>
        </p:nvSpPr>
        <p:spPr/>
        <p:txBody>
          <a:bodyPr/>
          <a:lstStyle/>
          <a:p>
            <a:r>
              <a:rPr lang="en-IE" dirty="0"/>
              <a:t>Penalty Cards</a:t>
            </a:r>
          </a:p>
        </p:txBody>
      </p:sp>
      <p:sp>
        <p:nvSpPr>
          <p:cNvPr id="3" name="Content Placeholder 2">
            <a:extLst>
              <a:ext uri="{FF2B5EF4-FFF2-40B4-BE49-F238E27FC236}">
                <a16:creationId xmlns:a16="http://schemas.microsoft.com/office/drawing/2014/main" id="{8E6AFF45-D27E-43F9-BAA3-CADF89BEBCCB}"/>
              </a:ext>
            </a:extLst>
          </p:cNvPr>
          <p:cNvSpPr>
            <a:spLocks noGrp="1"/>
          </p:cNvSpPr>
          <p:nvPr>
            <p:ph idx="1"/>
          </p:nvPr>
        </p:nvSpPr>
        <p:spPr/>
        <p:txBody>
          <a:bodyPr/>
          <a:lstStyle/>
          <a:p>
            <a:r>
              <a:rPr lang="en-IE" dirty="0"/>
              <a:t>Any Card Exposed During the Auction</a:t>
            </a:r>
          </a:p>
          <a:p>
            <a:r>
              <a:rPr lang="en-IE" dirty="0"/>
              <a:t>Any Card Exposed or Potentially Exposed by Defenders</a:t>
            </a:r>
          </a:p>
          <a:p>
            <a:pPr lvl="1"/>
            <a:r>
              <a:rPr lang="en-IE" dirty="0"/>
              <a:t>The test is: Could offender’s Partner possibly have seem it.</a:t>
            </a:r>
          </a:p>
          <a:p>
            <a:r>
              <a:rPr lang="en-IE" dirty="0"/>
              <a:t>May be Exposed Accidentally</a:t>
            </a:r>
          </a:p>
          <a:p>
            <a:r>
              <a:rPr lang="en-IE" dirty="0"/>
              <a:t>May be Exposed Because it was played Illegally e.g. an Unestablished Revoke</a:t>
            </a:r>
          </a:p>
          <a:p>
            <a:r>
              <a:rPr lang="en-IE" dirty="0"/>
              <a:t>May be Exposed because it was Lead by a player who is not on lead</a:t>
            </a:r>
          </a:p>
        </p:txBody>
      </p:sp>
    </p:spTree>
    <p:extLst>
      <p:ext uri="{BB962C8B-B14F-4D97-AF65-F5344CB8AC3E}">
        <p14:creationId xmlns:p14="http://schemas.microsoft.com/office/powerpoint/2010/main" val="351850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CCD4-5974-4133-8ACE-3141DEC24878}"/>
              </a:ext>
            </a:extLst>
          </p:cNvPr>
          <p:cNvSpPr>
            <a:spLocks noGrp="1"/>
          </p:cNvSpPr>
          <p:nvPr>
            <p:ph type="title"/>
          </p:nvPr>
        </p:nvSpPr>
        <p:spPr/>
        <p:txBody>
          <a:bodyPr/>
          <a:lstStyle/>
          <a:p>
            <a:pPr algn="ctr"/>
            <a:r>
              <a:rPr lang="en-IE" dirty="0"/>
              <a:t>Minor Penalty Cards Law 50 b &amp; c</a:t>
            </a:r>
          </a:p>
        </p:txBody>
      </p:sp>
      <p:sp>
        <p:nvSpPr>
          <p:cNvPr id="3" name="Content Placeholder 2">
            <a:extLst>
              <a:ext uri="{FF2B5EF4-FFF2-40B4-BE49-F238E27FC236}">
                <a16:creationId xmlns:a16="http://schemas.microsoft.com/office/drawing/2014/main" id="{6A7FE242-157F-4097-AA56-4295B134653A}"/>
              </a:ext>
            </a:extLst>
          </p:cNvPr>
          <p:cNvSpPr>
            <a:spLocks noGrp="1"/>
          </p:cNvSpPr>
          <p:nvPr>
            <p:ph idx="1"/>
          </p:nvPr>
        </p:nvSpPr>
        <p:spPr/>
        <p:txBody>
          <a:bodyPr/>
          <a:lstStyle/>
          <a:p>
            <a:r>
              <a:rPr lang="en-IE" dirty="0"/>
              <a:t>A card exposed accidentally during auction or play below the rank of an honour</a:t>
            </a:r>
          </a:p>
          <a:p>
            <a:r>
              <a:rPr lang="en-IE" dirty="0"/>
              <a:t>A T or higher can’t be a minor penalty card</a:t>
            </a:r>
          </a:p>
          <a:p>
            <a:r>
              <a:rPr lang="en-IE" dirty="0"/>
              <a:t>You can’t have more than one minor penalty cards</a:t>
            </a:r>
          </a:p>
          <a:p>
            <a:r>
              <a:rPr lang="en-IE" dirty="0"/>
              <a:t>Disposition</a:t>
            </a:r>
          </a:p>
          <a:p>
            <a:pPr lvl="1"/>
            <a:r>
              <a:rPr lang="en-IE" dirty="0"/>
              <a:t>Play at first legal opportunity but only mandatory if you have no honour</a:t>
            </a:r>
          </a:p>
          <a:p>
            <a:r>
              <a:rPr lang="en-IE"/>
              <a:t>Lead Restrictions </a:t>
            </a:r>
            <a:r>
              <a:rPr lang="en-IE" dirty="0"/>
              <a:t>on Partner?</a:t>
            </a:r>
          </a:p>
          <a:p>
            <a:pPr lvl="1"/>
            <a:r>
              <a:rPr lang="en-IE" dirty="0"/>
              <a:t>No</a:t>
            </a:r>
          </a:p>
          <a:p>
            <a:r>
              <a:rPr lang="en-IE" dirty="0"/>
              <a:t>UI? Maybe</a:t>
            </a:r>
          </a:p>
        </p:txBody>
      </p:sp>
    </p:spTree>
    <p:extLst>
      <p:ext uri="{BB962C8B-B14F-4D97-AF65-F5344CB8AC3E}">
        <p14:creationId xmlns:p14="http://schemas.microsoft.com/office/powerpoint/2010/main" val="370281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F4E84-3A51-4D4B-82AA-FD3A0DF75DE9}"/>
              </a:ext>
            </a:extLst>
          </p:cNvPr>
          <p:cNvSpPr>
            <a:spLocks noGrp="1"/>
          </p:cNvSpPr>
          <p:nvPr>
            <p:ph type="title"/>
          </p:nvPr>
        </p:nvSpPr>
        <p:spPr/>
        <p:txBody>
          <a:bodyPr/>
          <a:lstStyle/>
          <a:p>
            <a:pPr algn="ctr"/>
            <a:r>
              <a:rPr lang="en-IE" dirty="0"/>
              <a:t>Major Penalty Cards – Law 50</a:t>
            </a:r>
          </a:p>
        </p:txBody>
      </p:sp>
      <p:sp>
        <p:nvSpPr>
          <p:cNvPr id="3" name="Content Placeholder 2">
            <a:extLst>
              <a:ext uri="{FF2B5EF4-FFF2-40B4-BE49-F238E27FC236}">
                <a16:creationId xmlns:a16="http://schemas.microsoft.com/office/drawing/2014/main" id="{C4DE5223-3374-421E-B25E-AD42B9C7359F}"/>
              </a:ext>
            </a:extLst>
          </p:cNvPr>
          <p:cNvSpPr>
            <a:spLocks noGrp="1"/>
          </p:cNvSpPr>
          <p:nvPr>
            <p:ph idx="1"/>
          </p:nvPr>
        </p:nvSpPr>
        <p:spPr/>
        <p:txBody>
          <a:bodyPr>
            <a:normAutofit lnSpcReduction="10000"/>
          </a:bodyPr>
          <a:lstStyle/>
          <a:p>
            <a:r>
              <a:rPr lang="en-IE" dirty="0"/>
              <a:t>Any honour card </a:t>
            </a:r>
          </a:p>
          <a:p>
            <a:r>
              <a:rPr lang="en-IE" dirty="0"/>
              <a:t>Any card purposely exposed</a:t>
            </a:r>
          </a:p>
          <a:p>
            <a:r>
              <a:rPr lang="en-IE" dirty="0"/>
              <a:t>Only Defenders can have Penalty Cards</a:t>
            </a:r>
          </a:p>
          <a:p>
            <a:r>
              <a:rPr lang="en-IE" dirty="0"/>
              <a:t>Must be played at the first legal opportunity</a:t>
            </a:r>
          </a:p>
          <a:p>
            <a:r>
              <a:rPr lang="en-IE" dirty="0"/>
              <a:t>If penalty card holder’s partner gets on lead, declarer may</a:t>
            </a:r>
          </a:p>
          <a:p>
            <a:pPr lvl="1"/>
            <a:r>
              <a:rPr lang="en-IE" dirty="0"/>
              <a:t>Forbid the lead of that suit (penalty card picked up) while he retains the lead</a:t>
            </a:r>
          </a:p>
          <a:p>
            <a:pPr lvl="1"/>
            <a:r>
              <a:rPr lang="en-IE" dirty="0"/>
              <a:t>Require the lead of the suit (penalty card picked up)</a:t>
            </a:r>
          </a:p>
          <a:p>
            <a:pPr lvl="1"/>
            <a:r>
              <a:rPr lang="en-IE" dirty="0"/>
              <a:t>Tell him to do as he wants (penalty card remains on the table)</a:t>
            </a:r>
          </a:p>
          <a:p>
            <a:r>
              <a:rPr lang="en-IE" dirty="0"/>
              <a:t>Info from penalty card on table is authorised to the offending pair but if replaced, becomes unauthorised</a:t>
            </a:r>
          </a:p>
          <a:p>
            <a:endParaRPr lang="en-IE" dirty="0"/>
          </a:p>
        </p:txBody>
      </p:sp>
    </p:spTree>
    <p:extLst>
      <p:ext uri="{BB962C8B-B14F-4D97-AF65-F5344CB8AC3E}">
        <p14:creationId xmlns:p14="http://schemas.microsoft.com/office/powerpoint/2010/main" val="425554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B047B-60E7-4A1D-941C-C4F2BD01CF25}"/>
              </a:ext>
            </a:extLst>
          </p:cNvPr>
          <p:cNvSpPr>
            <a:spLocks noGrp="1"/>
          </p:cNvSpPr>
          <p:nvPr>
            <p:ph type="title"/>
          </p:nvPr>
        </p:nvSpPr>
        <p:spPr/>
        <p:txBody>
          <a:bodyPr/>
          <a:lstStyle/>
          <a:p>
            <a:r>
              <a:rPr lang="en-IE" dirty="0"/>
              <a:t>Things That Go Wrong During Auctions</a:t>
            </a:r>
          </a:p>
        </p:txBody>
      </p:sp>
      <p:sp>
        <p:nvSpPr>
          <p:cNvPr id="3" name="Content Placeholder 2">
            <a:extLst>
              <a:ext uri="{FF2B5EF4-FFF2-40B4-BE49-F238E27FC236}">
                <a16:creationId xmlns:a16="http://schemas.microsoft.com/office/drawing/2014/main" id="{4EAC558F-F90E-434C-92BD-E8257FE3B92E}"/>
              </a:ext>
            </a:extLst>
          </p:cNvPr>
          <p:cNvSpPr>
            <a:spLocks noGrp="1"/>
          </p:cNvSpPr>
          <p:nvPr>
            <p:ph idx="1"/>
          </p:nvPr>
        </p:nvSpPr>
        <p:spPr/>
        <p:txBody>
          <a:bodyPr/>
          <a:lstStyle/>
          <a:p>
            <a:r>
              <a:rPr lang="en-IE" dirty="0"/>
              <a:t>Pass out of Turn</a:t>
            </a:r>
          </a:p>
          <a:p>
            <a:r>
              <a:rPr lang="en-IE" dirty="0"/>
              <a:t>Bid out of Turn</a:t>
            </a:r>
          </a:p>
          <a:p>
            <a:r>
              <a:rPr lang="en-IE" dirty="0"/>
              <a:t>Unintended Bid</a:t>
            </a:r>
          </a:p>
          <a:p>
            <a:r>
              <a:rPr lang="en-IE" dirty="0"/>
              <a:t>Insufficient Bid</a:t>
            </a:r>
          </a:p>
          <a:p>
            <a:r>
              <a:rPr lang="en-IE" dirty="0"/>
              <a:t>Misinformation</a:t>
            </a:r>
          </a:p>
        </p:txBody>
      </p:sp>
    </p:spTree>
    <p:extLst>
      <p:ext uri="{BB962C8B-B14F-4D97-AF65-F5344CB8AC3E}">
        <p14:creationId xmlns:p14="http://schemas.microsoft.com/office/powerpoint/2010/main" val="2600261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B92CA-D3B2-49D5-B14B-228C24394CC1}"/>
              </a:ext>
            </a:extLst>
          </p:cNvPr>
          <p:cNvSpPr>
            <a:spLocks noGrp="1"/>
          </p:cNvSpPr>
          <p:nvPr>
            <p:ph type="title"/>
          </p:nvPr>
        </p:nvSpPr>
        <p:spPr/>
        <p:txBody>
          <a:bodyPr/>
          <a:lstStyle/>
          <a:p>
            <a:pPr algn="ctr"/>
            <a:r>
              <a:rPr lang="en-IE" dirty="0"/>
              <a:t>Pass out of Rotation</a:t>
            </a:r>
          </a:p>
        </p:txBody>
      </p:sp>
      <p:sp>
        <p:nvSpPr>
          <p:cNvPr id="3" name="Content Placeholder 2">
            <a:extLst>
              <a:ext uri="{FF2B5EF4-FFF2-40B4-BE49-F238E27FC236}">
                <a16:creationId xmlns:a16="http://schemas.microsoft.com/office/drawing/2014/main" id="{24C3B28B-4951-4A17-A792-E2B2E4053EB7}"/>
              </a:ext>
            </a:extLst>
          </p:cNvPr>
          <p:cNvSpPr>
            <a:spLocks noGrp="1"/>
          </p:cNvSpPr>
          <p:nvPr>
            <p:ph idx="1"/>
          </p:nvPr>
        </p:nvSpPr>
        <p:spPr/>
        <p:txBody>
          <a:bodyPr>
            <a:normAutofit fontScale="92500" lnSpcReduction="20000"/>
          </a:bodyPr>
          <a:lstStyle/>
          <a:p>
            <a:r>
              <a:rPr lang="en-IE" dirty="0"/>
              <a:t>May be Accepted – Consciously or Inadvertently!</a:t>
            </a:r>
          </a:p>
          <a:p>
            <a:r>
              <a:rPr lang="en-IE" dirty="0"/>
              <a:t>If not accepted, and it was offender’s RHOs turn to call, RHO calls and offender must pass again.</a:t>
            </a:r>
          </a:p>
          <a:p>
            <a:r>
              <a:rPr lang="en-IE" dirty="0"/>
              <a:t>If it was offender’s LHOs turn to call, he does so. Now offender’s partner may make any legal call. When offender is next due to call, he may</a:t>
            </a:r>
          </a:p>
          <a:p>
            <a:pPr lvl="1"/>
            <a:r>
              <a:rPr lang="en-IE" dirty="0"/>
              <a:t>Make a comparable call, in which case all is forgiven.</a:t>
            </a:r>
          </a:p>
          <a:p>
            <a:pPr lvl="1"/>
            <a:r>
              <a:rPr lang="en-IE" dirty="0"/>
              <a:t>If he makes any other call, partner is silenced for 1 round and there may be lead restrictions</a:t>
            </a:r>
          </a:p>
          <a:p>
            <a:r>
              <a:rPr lang="en-IE" dirty="0"/>
              <a:t>If it was offender’s partner’s turn to call, he may make any legal call. When offender is next due to call, he may</a:t>
            </a:r>
          </a:p>
          <a:p>
            <a:pPr lvl="1"/>
            <a:r>
              <a:rPr lang="en-IE" dirty="0"/>
              <a:t>Make a comparable call, in which case all is forgiven.</a:t>
            </a:r>
          </a:p>
          <a:p>
            <a:pPr lvl="1"/>
            <a:r>
              <a:rPr lang="en-IE" dirty="0"/>
              <a:t>If he makes any other call, partner is silenced for 1 round and there may be lead restrictions</a:t>
            </a:r>
          </a:p>
        </p:txBody>
      </p:sp>
    </p:spTree>
    <p:extLst>
      <p:ext uri="{BB962C8B-B14F-4D97-AF65-F5344CB8AC3E}">
        <p14:creationId xmlns:p14="http://schemas.microsoft.com/office/powerpoint/2010/main" val="96189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3931-3F2A-4548-84DE-71A205A5C959}"/>
              </a:ext>
            </a:extLst>
          </p:cNvPr>
          <p:cNvSpPr>
            <a:spLocks noGrp="1"/>
          </p:cNvSpPr>
          <p:nvPr>
            <p:ph type="title"/>
          </p:nvPr>
        </p:nvSpPr>
        <p:spPr/>
        <p:txBody>
          <a:bodyPr/>
          <a:lstStyle/>
          <a:p>
            <a:pPr algn="ctr"/>
            <a:r>
              <a:rPr lang="en-IE" dirty="0"/>
              <a:t>Comparable Calls – Law 23</a:t>
            </a:r>
          </a:p>
        </p:txBody>
      </p:sp>
      <p:sp>
        <p:nvSpPr>
          <p:cNvPr id="3" name="Content Placeholder 2">
            <a:extLst>
              <a:ext uri="{FF2B5EF4-FFF2-40B4-BE49-F238E27FC236}">
                <a16:creationId xmlns:a16="http://schemas.microsoft.com/office/drawing/2014/main" id="{D40F1673-6D03-48B8-936B-ED2844D0072D}"/>
              </a:ext>
            </a:extLst>
          </p:cNvPr>
          <p:cNvSpPr>
            <a:spLocks noGrp="1"/>
          </p:cNvSpPr>
          <p:nvPr>
            <p:ph idx="1"/>
          </p:nvPr>
        </p:nvSpPr>
        <p:spPr/>
        <p:txBody>
          <a:bodyPr/>
          <a:lstStyle/>
          <a:p>
            <a:r>
              <a:rPr lang="en-IE" dirty="0"/>
              <a:t>A call is comparable to the call it is replacing if it has;</a:t>
            </a:r>
          </a:p>
          <a:p>
            <a:pPr lvl="1"/>
            <a:r>
              <a:rPr lang="en-IE" dirty="0"/>
              <a:t>The same or similar meaning as that attributable to the withdrawn call OR</a:t>
            </a:r>
          </a:p>
          <a:p>
            <a:pPr lvl="1"/>
            <a:r>
              <a:rPr lang="en-IE" dirty="0"/>
              <a:t>Defines a subset of the possible meanings attributable to the withdrawn call OR</a:t>
            </a:r>
          </a:p>
          <a:p>
            <a:pPr lvl="1"/>
            <a:r>
              <a:rPr lang="en-IE" dirty="0"/>
              <a:t>Has the same purpose (e.g. an asking bid or relay bid) as that attributable to the withdrawn call.</a:t>
            </a:r>
          </a:p>
          <a:p>
            <a:r>
              <a:rPr lang="en-IE" dirty="0"/>
              <a:t>In making a judgement, the TD may need to enquire the meaning of the calls in question in the offending pairs system.</a:t>
            </a:r>
          </a:p>
          <a:p>
            <a:r>
              <a:rPr lang="en-IE" dirty="0"/>
              <a:t>Where an illegal call is replaced by a comparable call, there is no further rectification (BUT see Law 23 C) </a:t>
            </a:r>
          </a:p>
        </p:txBody>
      </p:sp>
    </p:spTree>
    <p:extLst>
      <p:ext uri="{BB962C8B-B14F-4D97-AF65-F5344CB8AC3E}">
        <p14:creationId xmlns:p14="http://schemas.microsoft.com/office/powerpoint/2010/main" val="4171621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FB77-C12C-450E-BD3C-22AA8594BBF8}"/>
              </a:ext>
            </a:extLst>
          </p:cNvPr>
          <p:cNvSpPr>
            <a:spLocks noGrp="1"/>
          </p:cNvSpPr>
          <p:nvPr>
            <p:ph type="title"/>
          </p:nvPr>
        </p:nvSpPr>
        <p:spPr/>
        <p:txBody>
          <a:bodyPr/>
          <a:lstStyle/>
          <a:p>
            <a:r>
              <a:rPr lang="en-IE" dirty="0"/>
              <a:t>Revisiting the Pass out of Rotation</a:t>
            </a:r>
          </a:p>
        </p:txBody>
      </p:sp>
      <p:sp>
        <p:nvSpPr>
          <p:cNvPr id="3" name="Content Placeholder 2">
            <a:extLst>
              <a:ext uri="{FF2B5EF4-FFF2-40B4-BE49-F238E27FC236}">
                <a16:creationId xmlns:a16="http://schemas.microsoft.com/office/drawing/2014/main" id="{5D378EDB-5B4F-42BC-817D-6C68951BEDC6}"/>
              </a:ext>
            </a:extLst>
          </p:cNvPr>
          <p:cNvSpPr>
            <a:spLocks noGrp="1"/>
          </p:cNvSpPr>
          <p:nvPr>
            <p:ph idx="1"/>
          </p:nvPr>
        </p:nvSpPr>
        <p:spPr>
          <a:xfrm>
            <a:off x="1019629" y="1898374"/>
            <a:ext cx="10515600" cy="1530626"/>
          </a:xfrm>
        </p:spPr>
        <p:txBody>
          <a:bodyPr>
            <a:noAutofit/>
          </a:bodyPr>
          <a:lstStyle/>
          <a:p>
            <a:r>
              <a:rPr lang="en-IE" sz="2400" dirty="0"/>
              <a:t>What does pass mean (in normal systems)</a:t>
            </a:r>
          </a:p>
          <a:p>
            <a:pPr lvl="1"/>
            <a:r>
              <a:rPr lang="en-IE" dirty="0"/>
              <a:t>Lack of opening values, says nothing about suits held.</a:t>
            </a:r>
          </a:p>
          <a:p>
            <a:pPr lvl="1"/>
            <a:r>
              <a:rPr lang="en-US" dirty="0"/>
              <a:t>Any </a:t>
            </a:r>
            <a:r>
              <a:rPr lang="en-IE" dirty="0"/>
              <a:t>call with that meaning</a:t>
            </a:r>
            <a:r>
              <a:rPr lang="en-US" dirty="0"/>
              <a:t> or a subset of that meaning </a:t>
            </a:r>
            <a:r>
              <a:rPr lang="en-IE" dirty="0"/>
              <a:t>is a Comparable Call</a:t>
            </a:r>
          </a:p>
          <a:p>
            <a:r>
              <a:rPr lang="en-IE" sz="2400" dirty="0"/>
              <a:t>Say partner of offender opens 1</a:t>
            </a:r>
            <a:r>
              <a:rPr lang="en-IE" sz="2400" dirty="0">
                <a:solidFill>
                  <a:srgbClr val="FF0000"/>
                </a:solidFill>
                <a:cs typeface="Arial" panose="020B0604020202020204" pitchFamily="34" charset="0"/>
              </a:rPr>
              <a:t>♥</a:t>
            </a:r>
          </a:p>
          <a:p>
            <a:pPr lvl="1"/>
            <a:r>
              <a:rPr lang="en-IE" dirty="0">
                <a:cs typeface="Arial" panose="020B0604020202020204" pitchFamily="34" charset="0"/>
              </a:rPr>
              <a:t>Offender can obviously pass</a:t>
            </a:r>
          </a:p>
          <a:p>
            <a:pPr lvl="1"/>
            <a:r>
              <a:rPr lang="en-IE" dirty="0">
                <a:cs typeface="Arial" panose="020B0604020202020204" pitchFamily="34" charset="0"/>
              </a:rPr>
              <a:t>Can offender can make a constructive raise i.e. 2</a:t>
            </a:r>
            <a:r>
              <a:rPr lang="en-IE" dirty="0">
                <a:solidFill>
                  <a:srgbClr val="FF0000"/>
                </a:solidFill>
                <a:cs typeface="Arial" panose="020B0604020202020204" pitchFamily="34" charset="0"/>
              </a:rPr>
              <a:t>♥?</a:t>
            </a:r>
          </a:p>
          <a:p>
            <a:pPr lvl="1"/>
            <a:r>
              <a:rPr lang="en-IE" dirty="0">
                <a:cs typeface="Arial" panose="020B0604020202020204" pitchFamily="34" charset="0"/>
              </a:rPr>
              <a:t>What about a pre-emptive raise e.g. 4</a:t>
            </a:r>
            <a:r>
              <a:rPr lang="en-IE" dirty="0">
                <a:solidFill>
                  <a:srgbClr val="FF0000"/>
                </a:solidFill>
                <a:cs typeface="Arial" panose="020B0604020202020204" pitchFamily="34" charset="0"/>
              </a:rPr>
              <a:t>♥?</a:t>
            </a:r>
          </a:p>
          <a:p>
            <a:pPr lvl="1"/>
            <a:r>
              <a:rPr lang="en-IE" dirty="0">
                <a:cs typeface="Arial" panose="020B0604020202020204" pitchFamily="34" charset="0"/>
              </a:rPr>
              <a:t>A limit raise i.e. 3</a:t>
            </a:r>
            <a:r>
              <a:rPr lang="en-IE" dirty="0">
                <a:solidFill>
                  <a:srgbClr val="FF0000"/>
                </a:solidFill>
                <a:cs typeface="Arial" panose="020B0604020202020204" pitchFamily="34" charset="0"/>
              </a:rPr>
              <a:t>♥?</a:t>
            </a:r>
          </a:p>
          <a:p>
            <a:pPr lvl="1"/>
            <a:r>
              <a:rPr lang="en-IE" dirty="0">
                <a:cs typeface="Arial" panose="020B0604020202020204" pitchFamily="34" charset="0"/>
              </a:rPr>
              <a:t>Can offender bid a natural 1NT or 2NT or a new suit?</a:t>
            </a:r>
          </a:p>
          <a:p>
            <a:pPr lvl="1"/>
            <a:r>
              <a:rPr lang="en-IE" dirty="0">
                <a:cs typeface="Arial" panose="020B0604020202020204" pitchFamily="34" charset="0"/>
              </a:rPr>
              <a:t>Offender </a:t>
            </a:r>
            <a:r>
              <a:rPr lang="en-IE" i="1" u="sng" dirty="0">
                <a:cs typeface="Arial" panose="020B0604020202020204" pitchFamily="34" charset="0"/>
              </a:rPr>
              <a:t>cannot</a:t>
            </a:r>
            <a:r>
              <a:rPr lang="en-IE" dirty="0">
                <a:cs typeface="Arial" panose="020B0604020202020204" pitchFamily="34" charset="0"/>
              </a:rPr>
              <a:t> make a game forcing raise e.g. Jacoby 2NT or Splinter</a:t>
            </a:r>
            <a:endParaRPr lang="en-IE" dirty="0"/>
          </a:p>
        </p:txBody>
      </p:sp>
    </p:spTree>
    <p:extLst>
      <p:ext uri="{BB962C8B-B14F-4D97-AF65-F5344CB8AC3E}">
        <p14:creationId xmlns:p14="http://schemas.microsoft.com/office/powerpoint/2010/main" val="352243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89157-7BCD-4853-A318-64575D99E4B2}"/>
              </a:ext>
            </a:extLst>
          </p:cNvPr>
          <p:cNvSpPr>
            <a:spLocks noGrp="1"/>
          </p:cNvSpPr>
          <p:nvPr>
            <p:ph type="title"/>
          </p:nvPr>
        </p:nvSpPr>
        <p:spPr/>
        <p:txBody>
          <a:bodyPr/>
          <a:lstStyle/>
          <a:p>
            <a:pPr algn="ctr"/>
            <a:r>
              <a:rPr lang="en-IE" dirty="0"/>
              <a:t>Bid out of Rotation – Law 31</a:t>
            </a:r>
          </a:p>
        </p:txBody>
      </p:sp>
      <p:sp>
        <p:nvSpPr>
          <p:cNvPr id="3" name="Content Placeholder 2">
            <a:extLst>
              <a:ext uri="{FF2B5EF4-FFF2-40B4-BE49-F238E27FC236}">
                <a16:creationId xmlns:a16="http://schemas.microsoft.com/office/drawing/2014/main" id="{AABEDF7D-13E6-4468-8BE0-A60214AE7F77}"/>
              </a:ext>
            </a:extLst>
          </p:cNvPr>
          <p:cNvSpPr>
            <a:spLocks noGrp="1"/>
          </p:cNvSpPr>
          <p:nvPr>
            <p:ph idx="1"/>
          </p:nvPr>
        </p:nvSpPr>
        <p:spPr/>
        <p:txBody>
          <a:bodyPr>
            <a:normAutofit fontScale="92500"/>
          </a:bodyPr>
          <a:lstStyle/>
          <a:p>
            <a:r>
              <a:rPr lang="en-IE" dirty="0"/>
              <a:t>You make an Opening Bid out of Rotation</a:t>
            </a:r>
          </a:p>
          <a:p>
            <a:r>
              <a:rPr lang="en-IE" dirty="0"/>
              <a:t>If your LHO or LHO’s Partner was dealer, LHO may accept. If not bidding reverts to the proper dealer and partner may make any legal bid.</a:t>
            </a:r>
          </a:p>
          <a:p>
            <a:r>
              <a:rPr lang="en-IE" dirty="0"/>
              <a:t>At your next turn, you may make a comparable call</a:t>
            </a:r>
          </a:p>
          <a:p>
            <a:r>
              <a:rPr lang="en-IE" dirty="0"/>
              <a:t>If your RHO was dealer, your LHO may accept. If not, call reverts to RHO.</a:t>
            </a:r>
          </a:p>
          <a:p>
            <a:r>
              <a:rPr lang="en-IE" dirty="0"/>
              <a:t>If RHO passes, you must repeat your bid out of turn.</a:t>
            </a:r>
          </a:p>
          <a:p>
            <a:r>
              <a:rPr lang="en-IE" dirty="0"/>
              <a:t>If RHO bids, you must find a comparable call or partner is silenced for 1 round</a:t>
            </a:r>
          </a:p>
          <a:p>
            <a:r>
              <a:rPr lang="en-IE" dirty="0"/>
              <a:t>As usual; lead restrictions, UI and possibility of adjusted score are on. </a:t>
            </a:r>
          </a:p>
        </p:txBody>
      </p:sp>
    </p:spTree>
    <p:extLst>
      <p:ext uri="{BB962C8B-B14F-4D97-AF65-F5344CB8AC3E}">
        <p14:creationId xmlns:p14="http://schemas.microsoft.com/office/powerpoint/2010/main" val="23053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B7A4-986D-47E4-B496-5207B6335111}"/>
              </a:ext>
            </a:extLst>
          </p:cNvPr>
          <p:cNvSpPr>
            <a:spLocks noGrp="1"/>
          </p:cNvSpPr>
          <p:nvPr>
            <p:ph type="title"/>
          </p:nvPr>
        </p:nvSpPr>
        <p:spPr/>
        <p:txBody>
          <a:bodyPr/>
          <a:lstStyle/>
          <a:p>
            <a:r>
              <a:rPr lang="en-IE" dirty="0"/>
              <a:t>Background</a:t>
            </a:r>
          </a:p>
        </p:txBody>
      </p:sp>
      <p:sp>
        <p:nvSpPr>
          <p:cNvPr id="3" name="Content Placeholder 2">
            <a:extLst>
              <a:ext uri="{FF2B5EF4-FFF2-40B4-BE49-F238E27FC236}">
                <a16:creationId xmlns:a16="http://schemas.microsoft.com/office/drawing/2014/main" id="{95F251B6-7267-4614-AAF7-3292B1B4B2A2}"/>
              </a:ext>
            </a:extLst>
          </p:cNvPr>
          <p:cNvSpPr>
            <a:spLocks noGrp="1"/>
          </p:cNvSpPr>
          <p:nvPr>
            <p:ph idx="1"/>
          </p:nvPr>
        </p:nvSpPr>
        <p:spPr/>
        <p:txBody>
          <a:bodyPr/>
          <a:lstStyle/>
          <a:p>
            <a:r>
              <a:rPr lang="en-IE" dirty="0"/>
              <a:t>World Bridge Federation Law Book (2017)</a:t>
            </a:r>
          </a:p>
          <a:p>
            <a:r>
              <a:rPr lang="en-IE" dirty="0"/>
              <a:t>Irish Bridge Union Version</a:t>
            </a:r>
          </a:p>
          <a:p>
            <a:r>
              <a:rPr lang="en-IE" dirty="0"/>
              <a:t>Contract Bridge Association of Ireland (CBAI) Regulations</a:t>
            </a:r>
          </a:p>
          <a:p>
            <a:r>
              <a:rPr lang="en-IE" dirty="0"/>
              <a:t>Local Club Regulations</a:t>
            </a:r>
          </a:p>
          <a:p>
            <a:pPr marL="0" indent="0">
              <a:buNone/>
            </a:pPr>
            <a:endParaRPr lang="en-IE" dirty="0"/>
          </a:p>
        </p:txBody>
      </p:sp>
    </p:spTree>
    <p:extLst>
      <p:ext uri="{BB962C8B-B14F-4D97-AF65-F5344CB8AC3E}">
        <p14:creationId xmlns:p14="http://schemas.microsoft.com/office/powerpoint/2010/main" val="41304899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76B75-9A1C-46FB-9799-C73DFBAB4A7E}"/>
              </a:ext>
            </a:extLst>
          </p:cNvPr>
          <p:cNvSpPr>
            <a:spLocks noGrp="1"/>
          </p:cNvSpPr>
          <p:nvPr>
            <p:ph type="title"/>
          </p:nvPr>
        </p:nvSpPr>
        <p:spPr/>
        <p:txBody>
          <a:bodyPr/>
          <a:lstStyle/>
          <a:p>
            <a:pPr algn="ctr"/>
            <a:r>
              <a:rPr lang="en-IE" dirty="0"/>
              <a:t>Insufficient Bid – Law 27</a:t>
            </a:r>
          </a:p>
        </p:txBody>
      </p:sp>
      <p:sp>
        <p:nvSpPr>
          <p:cNvPr id="3" name="Content Placeholder 2">
            <a:extLst>
              <a:ext uri="{FF2B5EF4-FFF2-40B4-BE49-F238E27FC236}">
                <a16:creationId xmlns:a16="http://schemas.microsoft.com/office/drawing/2014/main" id="{9E063DCF-F518-47B3-8A16-197EA688F618}"/>
              </a:ext>
            </a:extLst>
          </p:cNvPr>
          <p:cNvSpPr>
            <a:spLocks noGrp="1"/>
          </p:cNvSpPr>
          <p:nvPr>
            <p:ph idx="1"/>
          </p:nvPr>
        </p:nvSpPr>
        <p:spPr/>
        <p:txBody>
          <a:bodyPr/>
          <a:lstStyle/>
          <a:p>
            <a:r>
              <a:rPr lang="en-IE" dirty="0"/>
              <a:t>Insufficient Bidders LHO may accept the bid (purposely or not)</a:t>
            </a:r>
          </a:p>
          <a:p>
            <a:r>
              <a:rPr lang="en-IE" dirty="0"/>
              <a:t>If bid not accepted, the insufficient bidder may make the lowest sufficient bid or make a comparable call. In either case, all is forgiven</a:t>
            </a:r>
          </a:p>
          <a:p>
            <a:r>
              <a:rPr lang="en-IE" dirty="0"/>
              <a:t>If insufficient bidder can’t or won’t do either of the above, he may make any other call (including pass). In such cases, partner is silenced for the rest of the auction. There may be lead restrictions.</a:t>
            </a:r>
          </a:p>
          <a:p>
            <a:r>
              <a:rPr lang="en-IE" dirty="0"/>
              <a:t>Another platitude – “If you make an insufficient bid, you must make it good”. NOT TRUE. It’s often the best thing to do but you have options.</a:t>
            </a:r>
          </a:p>
          <a:p>
            <a:r>
              <a:rPr lang="en-IE" dirty="0"/>
              <a:t>27D allows rectification if the infracting pair benefited.</a:t>
            </a:r>
          </a:p>
        </p:txBody>
      </p:sp>
    </p:spTree>
    <p:extLst>
      <p:ext uri="{BB962C8B-B14F-4D97-AF65-F5344CB8AC3E}">
        <p14:creationId xmlns:p14="http://schemas.microsoft.com/office/powerpoint/2010/main" val="206431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90F0F-9B5F-4AD1-A71C-D0B9D0CDB70B}"/>
              </a:ext>
            </a:extLst>
          </p:cNvPr>
          <p:cNvSpPr>
            <a:spLocks noGrp="1"/>
          </p:cNvSpPr>
          <p:nvPr>
            <p:ph type="title"/>
          </p:nvPr>
        </p:nvSpPr>
        <p:spPr/>
        <p:txBody>
          <a:bodyPr/>
          <a:lstStyle/>
          <a:p>
            <a:r>
              <a:rPr lang="en-IE" dirty="0"/>
              <a:t>Unintended Calls &amp; Misinformation</a:t>
            </a:r>
          </a:p>
        </p:txBody>
      </p:sp>
      <p:sp>
        <p:nvSpPr>
          <p:cNvPr id="3" name="Content Placeholder 2">
            <a:extLst>
              <a:ext uri="{FF2B5EF4-FFF2-40B4-BE49-F238E27FC236}">
                <a16:creationId xmlns:a16="http://schemas.microsoft.com/office/drawing/2014/main" id="{B9FA2E3C-FDC0-45FF-8EF5-A5625087124B}"/>
              </a:ext>
            </a:extLst>
          </p:cNvPr>
          <p:cNvSpPr>
            <a:spLocks noGrp="1"/>
          </p:cNvSpPr>
          <p:nvPr>
            <p:ph idx="1"/>
          </p:nvPr>
        </p:nvSpPr>
        <p:spPr/>
        <p:txBody>
          <a:bodyPr/>
          <a:lstStyle/>
          <a:p>
            <a:r>
              <a:rPr lang="en-IE" dirty="0"/>
              <a:t>Unintended calls (due to mechanical error) may be fixed up to the point that your partner makes a call (Law 24A 1) regardless of how you discovered the error (Law 24 A 3)</a:t>
            </a:r>
          </a:p>
          <a:p>
            <a:r>
              <a:rPr lang="en-IE" dirty="0"/>
              <a:t>If you realise you have given an erroneous explanation of one of your partner’s bids, call the director before end of Clarification Period</a:t>
            </a:r>
          </a:p>
          <a:p>
            <a:r>
              <a:rPr lang="en-IE" dirty="0"/>
              <a:t>If partner misinformed, call director after final pass if declarer or dummy; at end of game if defender.</a:t>
            </a:r>
          </a:p>
          <a:p>
            <a:endParaRPr lang="en-IE" dirty="0"/>
          </a:p>
        </p:txBody>
      </p:sp>
    </p:spTree>
    <p:extLst>
      <p:ext uri="{BB962C8B-B14F-4D97-AF65-F5344CB8AC3E}">
        <p14:creationId xmlns:p14="http://schemas.microsoft.com/office/powerpoint/2010/main" val="299995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D52F7-0971-4A4E-AEF5-D7B45FC27BD2}"/>
              </a:ext>
            </a:extLst>
          </p:cNvPr>
          <p:cNvSpPr>
            <a:spLocks noGrp="1"/>
          </p:cNvSpPr>
          <p:nvPr>
            <p:ph type="title"/>
          </p:nvPr>
        </p:nvSpPr>
        <p:spPr/>
        <p:txBody>
          <a:bodyPr/>
          <a:lstStyle/>
          <a:p>
            <a:r>
              <a:rPr lang="en-IE" dirty="0"/>
              <a:t>When is a Card Played?</a:t>
            </a:r>
          </a:p>
        </p:txBody>
      </p:sp>
      <p:sp>
        <p:nvSpPr>
          <p:cNvPr id="3" name="Content Placeholder 2">
            <a:extLst>
              <a:ext uri="{FF2B5EF4-FFF2-40B4-BE49-F238E27FC236}">
                <a16:creationId xmlns:a16="http://schemas.microsoft.com/office/drawing/2014/main" id="{4EF6D338-1096-44C2-A129-431DFA31F178}"/>
              </a:ext>
            </a:extLst>
          </p:cNvPr>
          <p:cNvSpPr>
            <a:spLocks noGrp="1"/>
          </p:cNvSpPr>
          <p:nvPr>
            <p:ph idx="1"/>
          </p:nvPr>
        </p:nvSpPr>
        <p:spPr/>
        <p:txBody>
          <a:bodyPr/>
          <a:lstStyle/>
          <a:p>
            <a:r>
              <a:rPr lang="en-IE" dirty="0"/>
              <a:t>Make Opening Lead Face Down.</a:t>
            </a:r>
          </a:p>
          <a:p>
            <a:r>
              <a:rPr lang="en-IE" dirty="0"/>
              <a:t>A Defender is deemed to have played a card to the current trick if he holds the card in a way such that his partner could conceivably have seen its face.</a:t>
            </a:r>
          </a:p>
          <a:p>
            <a:r>
              <a:rPr lang="en-IE" dirty="0"/>
              <a:t>Declarer has played a card when he turns it face up, touching or nearly touching the table.</a:t>
            </a:r>
          </a:p>
          <a:p>
            <a:r>
              <a:rPr lang="en-IE" dirty="0"/>
              <a:t>A card is played from Dummy when declarer purposely touches it except for arranging or reaching an adjacent card.</a:t>
            </a:r>
          </a:p>
          <a:p>
            <a:r>
              <a:rPr lang="en-IE" dirty="0"/>
              <a:t>To avoid disputes, consider calling for cards from Dummy.</a:t>
            </a:r>
          </a:p>
        </p:txBody>
      </p:sp>
    </p:spTree>
    <p:extLst>
      <p:ext uri="{BB962C8B-B14F-4D97-AF65-F5344CB8AC3E}">
        <p14:creationId xmlns:p14="http://schemas.microsoft.com/office/powerpoint/2010/main" val="408311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98F20-6E43-42AB-AC00-D9626E69BA89}"/>
              </a:ext>
            </a:extLst>
          </p:cNvPr>
          <p:cNvSpPr>
            <a:spLocks noGrp="1"/>
          </p:cNvSpPr>
          <p:nvPr>
            <p:ph type="title"/>
          </p:nvPr>
        </p:nvSpPr>
        <p:spPr/>
        <p:txBody>
          <a:bodyPr/>
          <a:lstStyle/>
          <a:p>
            <a:pPr algn="ctr"/>
            <a:r>
              <a:rPr lang="en-IE" dirty="0"/>
              <a:t>Opening Lead out of Rotation</a:t>
            </a:r>
          </a:p>
        </p:txBody>
      </p:sp>
      <p:sp>
        <p:nvSpPr>
          <p:cNvPr id="3" name="Content Placeholder 2">
            <a:extLst>
              <a:ext uri="{FF2B5EF4-FFF2-40B4-BE49-F238E27FC236}">
                <a16:creationId xmlns:a16="http://schemas.microsoft.com/office/drawing/2014/main" id="{8EC044CD-936B-40B1-B0C6-55CAF7A11190}"/>
              </a:ext>
            </a:extLst>
          </p:cNvPr>
          <p:cNvSpPr>
            <a:spLocks noGrp="1"/>
          </p:cNvSpPr>
          <p:nvPr>
            <p:ph idx="1"/>
          </p:nvPr>
        </p:nvSpPr>
        <p:spPr/>
        <p:txBody>
          <a:bodyPr>
            <a:normAutofit/>
          </a:bodyPr>
          <a:lstStyle/>
          <a:p>
            <a:r>
              <a:rPr lang="en-IE" dirty="0"/>
              <a:t>East Declarer, North leads out of rotation</a:t>
            </a:r>
          </a:p>
          <a:p>
            <a:r>
              <a:rPr lang="en-IE" dirty="0"/>
              <a:t>E has 5 options which must be chosen without consulting partner.</a:t>
            </a:r>
          </a:p>
          <a:p>
            <a:r>
              <a:rPr lang="en-IE" dirty="0"/>
              <a:t>E may Accept the lead &amp; put his hand down as dummy. W plays it.</a:t>
            </a:r>
          </a:p>
          <a:p>
            <a:r>
              <a:rPr lang="en-IE" dirty="0"/>
              <a:t>E may accept the lead but opt to play it himself. W puts down his dummy. Having seen dummy, E plays and then S plays third to the trick followed by dummy.</a:t>
            </a:r>
          </a:p>
          <a:p>
            <a:r>
              <a:rPr lang="en-IE" dirty="0"/>
              <a:t>E may reject the lead which now becomes a major penalty card. The lead reverts to S. E may now require the lead of suit of the penalty card, forbid it or tell S to do as he pleases.</a:t>
            </a:r>
          </a:p>
          <a:p>
            <a:endParaRPr lang="en-IE" dirty="0"/>
          </a:p>
          <a:p>
            <a:endParaRPr lang="en-IE" dirty="0"/>
          </a:p>
        </p:txBody>
      </p:sp>
    </p:spTree>
    <p:extLst>
      <p:ext uri="{BB962C8B-B14F-4D97-AF65-F5344CB8AC3E}">
        <p14:creationId xmlns:p14="http://schemas.microsoft.com/office/powerpoint/2010/main" val="203562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E80C-5D2A-47D3-BB70-4E0A5A93F0EE}"/>
              </a:ext>
            </a:extLst>
          </p:cNvPr>
          <p:cNvSpPr>
            <a:spLocks noGrp="1"/>
          </p:cNvSpPr>
          <p:nvPr>
            <p:ph type="title"/>
          </p:nvPr>
        </p:nvSpPr>
        <p:spPr/>
        <p:txBody>
          <a:bodyPr/>
          <a:lstStyle/>
          <a:p>
            <a:pPr algn="ctr"/>
            <a:r>
              <a:rPr lang="en-IE" dirty="0"/>
              <a:t>The Revoke – Laws 61-64</a:t>
            </a:r>
          </a:p>
        </p:txBody>
      </p:sp>
      <p:sp>
        <p:nvSpPr>
          <p:cNvPr id="3" name="Content Placeholder 2">
            <a:extLst>
              <a:ext uri="{FF2B5EF4-FFF2-40B4-BE49-F238E27FC236}">
                <a16:creationId xmlns:a16="http://schemas.microsoft.com/office/drawing/2014/main" id="{E5C5FEFA-CC60-4FD9-ABB2-8BE77BED6732}"/>
              </a:ext>
            </a:extLst>
          </p:cNvPr>
          <p:cNvSpPr>
            <a:spLocks noGrp="1"/>
          </p:cNvSpPr>
          <p:nvPr>
            <p:ph idx="1"/>
          </p:nvPr>
        </p:nvSpPr>
        <p:spPr/>
        <p:txBody>
          <a:bodyPr/>
          <a:lstStyle/>
          <a:p>
            <a:r>
              <a:rPr lang="en-IE" dirty="0"/>
              <a:t>Established when offending side plays to the next trick</a:t>
            </a:r>
          </a:p>
          <a:p>
            <a:r>
              <a:rPr lang="en-IE" dirty="0"/>
              <a:t>If the revoke card won the trick, one transferred</a:t>
            </a:r>
          </a:p>
          <a:p>
            <a:r>
              <a:rPr lang="en-IE" dirty="0"/>
              <a:t>If the offending partnership win a subsequent trick, one transferred</a:t>
            </a:r>
          </a:p>
          <a:p>
            <a:r>
              <a:rPr lang="en-IE" dirty="0"/>
              <a:t>A revoke of the 12</a:t>
            </a:r>
            <a:r>
              <a:rPr lang="en-IE" baseline="30000" dirty="0"/>
              <a:t>th</a:t>
            </a:r>
            <a:r>
              <a:rPr lang="en-IE" dirty="0"/>
              <a:t> trick must be corrected</a:t>
            </a:r>
          </a:p>
          <a:p>
            <a:r>
              <a:rPr lang="en-IE" dirty="0"/>
              <a:t>The director may award an adjusted score</a:t>
            </a:r>
          </a:p>
        </p:txBody>
      </p:sp>
    </p:spTree>
    <p:extLst>
      <p:ext uri="{BB962C8B-B14F-4D97-AF65-F5344CB8AC3E}">
        <p14:creationId xmlns:p14="http://schemas.microsoft.com/office/powerpoint/2010/main" val="410240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DAC-84EA-4435-B376-BA6E2315B272}"/>
              </a:ext>
            </a:extLst>
          </p:cNvPr>
          <p:cNvSpPr>
            <a:spLocks noGrp="1"/>
          </p:cNvSpPr>
          <p:nvPr>
            <p:ph type="title"/>
          </p:nvPr>
        </p:nvSpPr>
        <p:spPr/>
        <p:txBody>
          <a:bodyPr/>
          <a:lstStyle/>
          <a:p>
            <a:r>
              <a:rPr lang="en-IE" dirty="0"/>
              <a:t>Two Cards Played – Law 67</a:t>
            </a:r>
          </a:p>
        </p:txBody>
      </p:sp>
      <p:sp>
        <p:nvSpPr>
          <p:cNvPr id="3" name="Content Placeholder 2">
            <a:extLst>
              <a:ext uri="{FF2B5EF4-FFF2-40B4-BE49-F238E27FC236}">
                <a16:creationId xmlns:a16="http://schemas.microsoft.com/office/drawing/2014/main" id="{9FAC4C31-BE30-4AE9-909B-F8F6A7BE6AF3}"/>
              </a:ext>
            </a:extLst>
          </p:cNvPr>
          <p:cNvSpPr>
            <a:spLocks noGrp="1"/>
          </p:cNvSpPr>
          <p:nvPr>
            <p:ph idx="1"/>
          </p:nvPr>
        </p:nvSpPr>
        <p:spPr/>
        <p:txBody>
          <a:bodyPr/>
          <a:lstStyle/>
          <a:p>
            <a:r>
              <a:rPr lang="en-IE" dirty="0"/>
              <a:t>If spotted</a:t>
            </a:r>
          </a:p>
          <a:p>
            <a:pPr lvl="1"/>
            <a:r>
              <a:rPr lang="en-IE" dirty="0"/>
              <a:t>If only one is visible then that card is deemed played and the other is replaced without rectification</a:t>
            </a:r>
          </a:p>
          <a:p>
            <a:pPr lvl="1"/>
            <a:r>
              <a:rPr lang="en-IE" dirty="0"/>
              <a:t>If both are visible, offender nominates which card to play and the other becomes a major penalty card if he is a defender</a:t>
            </a:r>
          </a:p>
          <a:p>
            <a:r>
              <a:rPr lang="en-IE" dirty="0"/>
              <a:t>If not spotted until both sides have played to the next trick or later, the director “rewinds” the play, rectifying any problems which arise e.g. revokes</a:t>
            </a:r>
          </a:p>
        </p:txBody>
      </p:sp>
    </p:spTree>
    <p:extLst>
      <p:ext uri="{BB962C8B-B14F-4D97-AF65-F5344CB8AC3E}">
        <p14:creationId xmlns:p14="http://schemas.microsoft.com/office/powerpoint/2010/main" val="76813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A2F68-A890-419F-8E0E-31903EF9DA10}"/>
              </a:ext>
            </a:extLst>
          </p:cNvPr>
          <p:cNvSpPr>
            <a:spLocks noGrp="1"/>
          </p:cNvSpPr>
          <p:nvPr>
            <p:ph type="title"/>
          </p:nvPr>
        </p:nvSpPr>
        <p:spPr/>
        <p:txBody>
          <a:bodyPr/>
          <a:lstStyle/>
          <a:p>
            <a:pPr algn="ctr"/>
            <a:r>
              <a:rPr lang="en-IE" dirty="0"/>
              <a:t>Claims &amp; Concessions – Law 68</a:t>
            </a:r>
          </a:p>
        </p:txBody>
      </p:sp>
      <p:sp>
        <p:nvSpPr>
          <p:cNvPr id="3" name="Content Placeholder 2">
            <a:extLst>
              <a:ext uri="{FF2B5EF4-FFF2-40B4-BE49-F238E27FC236}">
                <a16:creationId xmlns:a16="http://schemas.microsoft.com/office/drawing/2014/main" id="{2332FC0A-804C-4C1A-BAD7-17A62C452BD3}"/>
              </a:ext>
            </a:extLst>
          </p:cNvPr>
          <p:cNvSpPr>
            <a:spLocks noGrp="1"/>
          </p:cNvSpPr>
          <p:nvPr>
            <p:ph idx="1"/>
          </p:nvPr>
        </p:nvSpPr>
        <p:spPr/>
        <p:txBody>
          <a:bodyPr/>
          <a:lstStyle/>
          <a:p>
            <a:r>
              <a:rPr lang="en-IE" dirty="0"/>
              <a:t>If a claim/concession is disputed and everyone agrees to play the hand out, the hand is played out and the director is not called</a:t>
            </a:r>
          </a:p>
          <a:p>
            <a:r>
              <a:rPr lang="en-IE" dirty="0"/>
              <a:t>If there is failure to reach such an agreement, the director is called and be assigns an adjusted score. The hand is </a:t>
            </a:r>
            <a:r>
              <a:rPr lang="en-IE" b="1" i="1" u="sng" dirty="0"/>
              <a:t>not</a:t>
            </a:r>
            <a:r>
              <a:rPr lang="en-IE" dirty="0"/>
              <a:t> played out.</a:t>
            </a:r>
          </a:p>
          <a:p>
            <a:r>
              <a:rPr lang="en-IE" dirty="0"/>
              <a:t>The latter course is often to the advantage of the disputing side as the dispute may have drawn Declarer’s attention to a flaw in his proposed line of play which he may now be able to fix.</a:t>
            </a:r>
          </a:p>
        </p:txBody>
      </p:sp>
    </p:spTree>
    <p:extLst>
      <p:ext uri="{BB962C8B-B14F-4D97-AF65-F5344CB8AC3E}">
        <p14:creationId xmlns:p14="http://schemas.microsoft.com/office/powerpoint/2010/main" val="175821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65B5E-CCF2-4802-9CE2-77E82C38427C}"/>
              </a:ext>
            </a:extLst>
          </p:cNvPr>
          <p:cNvSpPr>
            <a:spLocks noGrp="1"/>
          </p:cNvSpPr>
          <p:nvPr>
            <p:ph type="title"/>
          </p:nvPr>
        </p:nvSpPr>
        <p:spPr/>
        <p:txBody>
          <a:bodyPr/>
          <a:lstStyle/>
          <a:p>
            <a:pPr algn="ctr"/>
            <a:r>
              <a:rPr lang="en-IE" dirty="0"/>
              <a:t>Wrong Board Played – Law 15</a:t>
            </a:r>
          </a:p>
        </p:txBody>
      </p:sp>
      <p:sp>
        <p:nvSpPr>
          <p:cNvPr id="3" name="Content Placeholder 2">
            <a:extLst>
              <a:ext uri="{FF2B5EF4-FFF2-40B4-BE49-F238E27FC236}">
                <a16:creationId xmlns:a16="http://schemas.microsoft.com/office/drawing/2014/main" id="{61AB3A64-4A17-496B-9B34-5F9FFB5F0B91}"/>
              </a:ext>
            </a:extLst>
          </p:cNvPr>
          <p:cNvSpPr>
            <a:spLocks noGrp="1"/>
          </p:cNvSpPr>
          <p:nvPr>
            <p:ph idx="1"/>
          </p:nvPr>
        </p:nvSpPr>
        <p:spPr/>
        <p:txBody>
          <a:bodyPr/>
          <a:lstStyle/>
          <a:p>
            <a:r>
              <a:rPr lang="en-IE" dirty="0"/>
              <a:t>Provided neither partnerships have seen the board before, it is played out and the score stands</a:t>
            </a:r>
          </a:p>
          <a:p>
            <a:r>
              <a:rPr lang="en-IE" dirty="0"/>
              <a:t>The director may require both pairs to subsequently play the correct board.</a:t>
            </a:r>
          </a:p>
          <a:p>
            <a:r>
              <a:rPr lang="en-IE" dirty="0"/>
              <a:t>This law change can cause problems for computer scoring systems. </a:t>
            </a:r>
          </a:p>
        </p:txBody>
      </p:sp>
    </p:spTree>
    <p:extLst>
      <p:ext uri="{BB962C8B-B14F-4D97-AF65-F5344CB8AC3E}">
        <p14:creationId xmlns:p14="http://schemas.microsoft.com/office/powerpoint/2010/main" val="152388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E1DC9-DED8-4074-81BB-E3FE95903D2D}"/>
              </a:ext>
            </a:extLst>
          </p:cNvPr>
          <p:cNvSpPr>
            <a:spLocks noGrp="1"/>
          </p:cNvSpPr>
          <p:nvPr>
            <p:ph type="title"/>
          </p:nvPr>
        </p:nvSpPr>
        <p:spPr/>
        <p:txBody>
          <a:bodyPr/>
          <a:lstStyle/>
          <a:p>
            <a:pPr algn="ctr"/>
            <a:r>
              <a:rPr lang="en-IE" dirty="0"/>
              <a:t>Inspection of Tricks – Law 66</a:t>
            </a:r>
          </a:p>
        </p:txBody>
      </p:sp>
      <p:sp>
        <p:nvSpPr>
          <p:cNvPr id="3" name="Content Placeholder 2">
            <a:extLst>
              <a:ext uri="{FF2B5EF4-FFF2-40B4-BE49-F238E27FC236}">
                <a16:creationId xmlns:a16="http://schemas.microsoft.com/office/drawing/2014/main" id="{CF9F05CB-1441-4486-953A-69FFEF721723}"/>
              </a:ext>
            </a:extLst>
          </p:cNvPr>
          <p:cNvSpPr>
            <a:spLocks noGrp="1"/>
          </p:cNvSpPr>
          <p:nvPr>
            <p:ph idx="1"/>
          </p:nvPr>
        </p:nvSpPr>
        <p:spPr/>
        <p:txBody>
          <a:bodyPr/>
          <a:lstStyle/>
          <a:p>
            <a:r>
              <a:rPr lang="en-IE" dirty="0"/>
              <a:t>It is now lawful for either players in a partnership to inspect a quitted trick, provided neither have played to the subsequent trick.</a:t>
            </a:r>
          </a:p>
          <a:p>
            <a:r>
              <a:rPr lang="en-IE" dirty="0"/>
              <a:t>In doing so, they must NOT expose the quitted trick.</a:t>
            </a:r>
          </a:p>
        </p:txBody>
      </p:sp>
    </p:spTree>
    <p:extLst>
      <p:ext uri="{BB962C8B-B14F-4D97-AF65-F5344CB8AC3E}">
        <p14:creationId xmlns:p14="http://schemas.microsoft.com/office/powerpoint/2010/main" val="31453541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6724B-A81C-4A40-BFAC-4D2CF398402A}"/>
              </a:ext>
            </a:extLst>
          </p:cNvPr>
          <p:cNvSpPr>
            <a:spLocks noGrp="1"/>
          </p:cNvSpPr>
          <p:nvPr>
            <p:ph type="title"/>
          </p:nvPr>
        </p:nvSpPr>
        <p:spPr/>
        <p:txBody>
          <a:bodyPr/>
          <a:lstStyle/>
          <a:p>
            <a:pPr algn="ctr"/>
            <a:r>
              <a:rPr lang="en-IE" dirty="0"/>
              <a:t>Mistaken Explanation – Law 75</a:t>
            </a:r>
          </a:p>
        </p:txBody>
      </p:sp>
      <p:sp>
        <p:nvSpPr>
          <p:cNvPr id="3" name="Content Placeholder 2">
            <a:extLst>
              <a:ext uri="{FF2B5EF4-FFF2-40B4-BE49-F238E27FC236}">
                <a16:creationId xmlns:a16="http://schemas.microsoft.com/office/drawing/2014/main" id="{AE957542-05D8-4B64-863F-41789B7CC8C3}"/>
              </a:ext>
            </a:extLst>
          </p:cNvPr>
          <p:cNvSpPr>
            <a:spLocks noGrp="1"/>
          </p:cNvSpPr>
          <p:nvPr>
            <p:ph idx="1"/>
          </p:nvPr>
        </p:nvSpPr>
        <p:spPr/>
        <p:txBody>
          <a:bodyPr/>
          <a:lstStyle/>
          <a:p>
            <a:r>
              <a:rPr lang="en-IE" dirty="0"/>
              <a:t>It is now an infraction to state that a partnership agreement may exist when it doesn’t</a:t>
            </a:r>
          </a:p>
          <a:p>
            <a:r>
              <a:rPr lang="en-IE" dirty="0"/>
              <a:t>If you are asked to explain partner’s call and you can’t, just say so. You are allowed to be confused about your system. That’s not unlawful unless UI </a:t>
            </a:r>
            <a:r>
              <a:rPr lang="en-IE"/>
              <a:t>or mis-information arises </a:t>
            </a:r>
            <a:r>
              <a:rPr lang="en-IE" dirty="0"/>
              <a:t>out of it.</a:t>
            </a:r>
          </a:p>
          <a:p>
            <a:r>
              <a:rPr lang="en-IE" dirty="0"/>
              <a:t>You are NOT allowed speculate e.g. don’t say something like “I’m taking that to be a forcing bid”</a:t>
            </a:r>
          </a:p>
        </p:txBody>
      </p:sp>
    </p:spTree>
    <p:extLst>
      <p:ext uri="{BB962C8B-B14F-4D97-AF65-F5344CB8AC3E}">
        <p14:creationId xmlns:p14="http://schemas.microsoft.com/office/powerpoint/2010/main" val="2824855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02F17-C3E9-4337-8B88-F582B4702B48}"/>
              </a:ext>
            </a:extLst>
          </p:cNvPr>
          <p:cNvSpPr>
            <a:spLocks noGrp="1"/>
          </p:cNvSpPr>
          <p:nvPr>
            <p:ph type="title"/>
          </p:nvPr>
        </p:nvSpPr>
        <p:spPr/>
        <p:txBody>
          <a:bodyPr/>
          <a:lstStyle/>
          <a:p>
            <a:r>
              <a:rPr lang="en-IE" dirty="0"/>
              <a:t>Current Sources</a:t>
            </a:r>
          </a:p>
        </p:txBody>
      </p:sp>
      <p:pic>
        <p:nvPicPr>
          <p:cNvPr id="5" name="Content Placeholder 4">
            <a:extLst>
              <a:ext uri="{FF2B5EF4-FFF2-40B4-BE49-F238E27FC236}">
                <a16:creationId xmlns:a16="http://schemas.microsoft.com/office/drawing/2014/main" id="{0C24A8D6-9F80-4BD5-A8D4-292B1AD311B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81487" y="1604613"/>
            <a:ext cx="6517684" cy="4888262"/>
          </a:xfrm>
        </p:spPr>
      </p:pic>
    </p:spTree>
    <p:extLst>
      <p:ext uri="{BB962C8B-B14F-4D97-AF65-F5344CB8AC3E}">
        <p14:creationId xmlns:p14="http://schemas.microsoft.com/office/powerpoint/2010/main" val="37929741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BBE04-8BEF-49B2-9D90-9330B38CFCFC}"/>
              </a:ext>
            </a:extLst>
          </p:cNvPr>
          <p:cNvSpPr>
            <a:spLocks noGrp="1"/>
          </p:cNvSpPr>
          <p:nvPr>
            <p:ph type="title"/>
          </p:nvPr>
        </p:nvSpPr>
        <p:spPr/>
        <p:txBody>
          <a:bodyPr/>
          <a:lstStyle/>
          <a:p>
            <a:pPr algn="ctr"/>
            <a:r>
              <a:rPr lang="en-IE" dirty="0">
                <a:latin typeface="Arial" panose="020B0604020202020204" pitchFamily="34" charset="0"/>
                <a:cs typeface="Arial" panose="020B0604020202020204" pitchFamily="34" charset="0"/>
              </a:rPr>
              <a:t>♠♣</a:t>
            </a:r>
            <a:r>
              <a:rPr lang="en-IE" dirty="0">
                <a:solidFill>
                  <a:srgbClr val="FF0000"/>
                </a:solidFill>
                <a:latin typeface="Arial" panose="020B0604020202020204" pitchFamily="34" charset="0"/>
                <a:cs typeface="Arial" panose="020B0604020202020204" pitchFamily="34" charset="0"/>
              </a:rPr>
              <a:t>♥♦</a:t>
            </a:r>
            <a:endParaRPr lang="en-IE" dirty="0">
              <a:solidFill>
                <a:srgbClr val="FF0000"/>
              </a:solidFill>
            </a:endParaRPr>
          </a:p>
        </p:txBody>
      </p:sp>
      <p:sp>
        <p:nvSpPr>
          <p:cNvPr id="3" name="Content Placeholder 2">
            <a:extLst>
              <a:ext uri="{FF2B5EF4-FFF2-40B4-BE49-F238E27FC236}">
                <a16:creationId xmlns:a16="http://schemas.microsoft.com/office/drawing/2014/main" id="{A7968421-5E8D-4466-B7B7-529B81FFE0CF}"/>
              </a:ext>
            </a:extLst>
          </p:cNvPr>
          <p:cNvSpPr>
            <a:spLocks noGrp="1"/>
          </p:cNvSpPr>
          <p:nvPr>
            <p:ph idx="1"/>
          </p:nvPr>
        </p:nvSpPr>
        <p:spPr/>
        <p:txBody>
          <a:bodyPr/>
          <a:lstStyle/>
          <a:p>
            <a:endParaRPr lang="en-IE" dirty="0"/>
          </a:p>
        </p:txBody>
      </p:sp>
    </p:spTree>
    <p:extLst>
      <p:ext uri="{BB962C8B-B14F-4D97-AF65-F5344CB8AC3E}">
        <p14:creationId xmlns:p14="http://schemas.microsoft.com/office/powerpoint/2010/main" val="255308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4F8CA-828F-43C8-868D-365236E94DFF}"/>
              </a:ext>
            </a:extLst>
          </p:cNvPr>
          <p:cNvSpPr>
            <a:spLocks noGrp="1"/>
          </p:cNvSpPr>
          <p:nvPr>
            <p:ph type="title"/>
          </p:nvPr>
        </p:nvSpPr>
        <p:spPr/>
        <p:txBody>
          <a:bodyPr/>
          <a:lstStyle/>
          <a:p>
            <a:r>
              <a:rPr lang="en-IE" dirty="0"/>
              <a:t>Outdated Sources – Don’t Use!</a:t>
            </a:r>
          </a:p>
        </p:txBody>
      </p:sp>
      <p:pic>
        <p:nvPicPr>
          <p:cNvPr id="5" name="Content Placeholder 4">
            <a:extLst>
              <a:ext uri="{FF2B5EF4-FFF2-40B4-BE49-F238E27FC236}">
                <a16:creationId xmlns:a16="http://schemas.microsoft.com/office/drawing/2014/main" id="{A7E6C6B6-B28C-47F8-95E7-F65878B66D9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10533" y="1629105"/>
            <a:ext cx="6485028" cy="4863770"/>
          </a:xfrm>
        </p:spPr>
      </p:pic>
    </p:spTree>
    <p:extLst>
      <p:ext uri="{BB962C8B-B14F-4D97-AF65-F5344CB8AC3E}">
        <p14:creationId xmlns:p14="http://schemas.microsoft.com/office/powerpoint/2010/main" val="728763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FAC80-C66E-4F15-A0DD-A4443C0D1F75}"/>
              </a:ext>
            </a:extLst>
          </p:cNvPr>
          <p:cNvSpPr>
            <a:spLocks noGrp="1"/>
          </p:cNvSpPr>
          <p:nvPr>
            <p:ph type="title"/>
          </p:nvPr>
        </p:nvSpPr>
        <p:spPr/>
        <p:txBody>
          <a:bodyPr/>
          <a:lstStyle/>
          <a:p>
            <a:r>
              <a:rPr lang="en-IE" dirty="0"/>
              <a:t>Arrive At The Table</a:t>
            </a:r>
          </a:p>
        </p:txBody>
      </p:sp>
      <p:sp>
        <p:nvSpPr>
          <p:cNvPr id="3" name="Content Placeholder 2">
            <a:extLst>
              <a:ext uri="{FF2B5EF4-FFF2-40B4-BE49-F238E27FC236}">
                <a16:creationId xmlns:a16="http://schemas.microsoft.com/office/drawing/2014/main" id="{A0F97491-2282-4C7B-BEB8-3ED24A750837}"/>
              </a:ext>
            </a:extLst>
          </p:cNvPr>
          <p:cNvSpPr>
            <a:spLocks noGrp="1"/>
          </p:cNvSpPr>
          <p:nvPr>
            <p:ph idx="1"/>
          </p:nvPr>
        </p:nvSpPr>
        <p:spPr/>
        <p:txBody>
          <a:bodyPr/>
          <a:lstStyle/>
          <a:p>
            <a:r>
              <a:rPr lang="en-IE" dirty="0"/>
              <a:t>TD may Assign you a Table (Law 5)</a:t>
            </a:r>
          </a:p>
          <a:p>
            <a:r>
              <a:rPr lang="en-IE" dirty="0"/>
              <a:t>Decide NS and EW by mutual agreement</a:t>
            </a:r>
          </a:p>
          <a:p>
            <a:r>
              <a:rPr lang="en-IE" dirty="0"/>
              <a:t>Shuffle and Deal (6A &amp; 6B). No Goulash dealing.</a:t>
            </a:r>
          </a:p>
          <a:p>
            <a:r>
              <a:rPr lang="en-GB" dirty="0"/>
              <a:t>LAW 74 - CONDUCT AND ETIQUETTE. A - Proper Attitude </a:t>
            </a:r>
          </a:p>
          <a:p>
            <a:pPr lvl="1"/>
            <a:r>
              <a:rPr lang="en-GB" dirty="0"/>
              <a:t>1. A player should maintain a courteous attitude at all times. </a:t>
            </a:r>
          </a:p>
          <a:p>
            <a:pPr lvl="1"/>
            <a:r>
              <a:rPr lang="en-GB" dirty="0"/>
              <a:t>2. A player should carefully avoid any remark or extraneous action that might cause annoyance or embarrassment to another player or might interfere with the enjoyment of the game.</a:t>
            </a:r>
            <a:endParaRPr lang="en-IE" dirty="0"/>
          </a:p>
        </p:txBody>
      </p:sp>
    </p:spTree>
    <p:extLst>
      <p:ext uri="{BB962C8B-B14F-4D97-AF65-F5344CB8AC3E}">
        <p14:creationId xmlns:p14="http://schemas.microsoft.com/office/powerpoint/2010/main" val="4004750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E60B5-3B10-40A3-858D-25014A806D01}"/>
              </a:ext>
            </a:extLst>
          </p:cNvPr>
          <p:cNvSpPr>
            <a:spLocks noGrp="1"/>
          </p:cNvSpPr>
          <p:nvPr>
            <p:ph type="title"/>
          </p:nvPr>
        </p:nvSpPr>
        <p:spPr/>
        <p:txBody>
          <a:bodyPr/>
          <a:lstStyle/>
          <a:p>
            <a:r>
              <a:rPr lang="en-IE" dirty="0"/>
              <a:t>Laws Governing Position of Boards &amp; Auction</a:t>
            </a:r>
          </a:p>
        </p:txBody>
      </p:sp>
      <p:sp>
        <p:nvSpPr>
          <p:cNvPr id="3" name="Content Placeholder 2">
            <a:extLst>
              <a:ext uri="{FF2B5EF4-FFF2-40B4-BE49-F238E27FC236}">
                <a16:creationId xmlns:a16="http://schemas.microsoft.com/office/drawing/2014/main" id="{22F53D27-9234-4CE4-B25B-FBD7B735110D}"/>
              </a:ext>
            </a:extLst>
          </p:cNvPr>
          <p:cNvSpPr>
            <a:spLocks noGrp="1"/>
          </p:cNvSpPr>
          <p:nvPr>
            <p:ph idx="1"/>
          </p:nvPr>
        </p:nvSpPr>
        <p:spPr/>
        <p:txBody>
          <a:bodyPr/>
          <a:lstStyle/>
          <a:p>
            <a:r>
              <a:rPr lang="en-IE" dirty="0"/>
              <a:t>Greet Opponents, Describe System (CBAI)</a:t>
            </a:r>
          </a:p>
          <a:p>
            <a:r>
              <a:rPr lang="en-IE" dirty="0"/>
              <a:t>Board in centre of table, correctly orientated (Law 7A)</a:t>
            </a:r>
          </a:p>
          <a:p>
            <a:r>
              <a:rPr lang="en-IE" dirty="0"/>
              <a:t>Count cards, face down (Law 7B2)</a:t>
            </a:r>
          </a:p>
          <a:p>
            <a:r>
              <a:rPr lang="en-IE" dirty="0"/>
              <a:t>Sitting Players are primarily responsible for proper procedure(Law 7D)</a:t>
            </a:r>
          </a:p>
          <a:p>
            <a:r>
              <a:rPr lang="en-IE" dirty="0"/>
              <a:t>If a hand is passed out “there shall be no re-deal” (Law 22B)</a:t>
            </a:r>
          </a:p>
          <a:p>
            <a:r>
              <a:rPr lang="en-IE" dirty="0"/>
              <a:t>Don’t play with bidding boxes. A bid is made when the card is placed on the table (CBAI)</a:t>
            </a:r>
          </a:p>
          <a:p>
            <a:r>
              <a:rPr lang="en-IE" dirty="0"/>
              <a:t>Tempo</a:t>
            </a:r>
          </a:p>
        </p:txBody>
      </p:sp>
    </p:spTree>
    <p:extLst>
      <p:ext uri="{BB962C8B-B14F-4D97-AF65-F5344CB8AC3E}">
        <p14:creationId xmlns:p14="http://schemas.microsoft.com/office/powerpoint/2010/main" val="2873303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A90D6-4D92-4FB8-AF77-F3C4558B4CB7}"/>
              </a:ext>
            </a:extLst>
          </p:cNvPr>
          <p:cNvSpPr>
            <a:spLocks noGrp="1"/>
          </p:cNvSpPr>
          <p:nvPr>
            <p:ph type="title"/>
          </p:nvPr>
        </p:nvSpPr>
        <p:spPr/>
        <p:txBody>
          <a:bodyPr/>
          <a:lstStyle/>
          <a:p>
            <a:r>
              <a:rPr lang="en-IE" dirty="0"/>
              <a:t>Announcements &amp; Alerts</a:t>
            </a:r>
          </a:p>
        </p:txBody>
      </p:sp>
      <p:sp>
        <p:nvSpPr>
          <p:cNvPr id="3" name="Content Placeholder 2">
            <a:extLst>
              <a:ext uri="{FF2B5EF4-FFF2-40B4-BE49-F238E27FC236}">
                <a16:creationId xmlns:a16="http://schemas.microsoft.com/office/drawing/2014/main" id="{E698D9AD-0AF7-4AF8-BBE0-490513A2E6DA}"/>
              </a:ext>
            </a:extLst>
          </p:cNvPr>
          <p:cNvSpPr>
            <a:spLocks noGrp="1"/>
          </p:cNvSpPr>
          <p:nvPr>
            <p:ph idx="1"/>
          </p:nvPr>
        </p:nvSpPr>
        <p:spPr/>
        <p:txBody>
          <a:bodyPr>
            <a:normAutofit lnSpcReduction="10000"/>
          </a:bodyPr>
          <a:lstStyle/>
          <a:p>
            <a:r>
              <a:rPr lang="en-IE" dirty="0"/>
              <a:t>Announce</a:t>
            </a:r>
          </a:p>
          <a:p>
            <a:pPr lvl="1"/>
            <a:r>
              <a:rPr lang="en-IE" dirty="0"/>
              <a:t>Range of 1NT opening (e.g. 12-14) but NOT 2NT</a:t>
            </a:r>
          </a:p>
          <a:p>
            <a:pPr lvl="1"/>
            <a:r>
              <a:rPr lang="en-IE" dirty="0"/>
              <a:t>Transfer to Hearts or Transfer to Spades</a:t>
            </a:r>
          </a:p>
          <a:p>
            <a:pPr lvl="1"/>
            <a:r>
              <a:rPr lang="en-IE" dirty="0"/>
              <a:t>Could be 2 (or whatever) cards on partner opening a prepared minor</a:t>
            </a:r>
          </a:p>
          <a:p>
            <a:r>
              <a:rPr lang="en-IE" dirty="0"/>
              <a:t>Alert Conventional Bids</a:t>
            </a:r>
          </a:p>
          <a:p>
            <a:pPr lvl="1"/>
            <a:r>
              <a:rPr lang="en-IE" dirty="0"/>
              <a:t>Including forcing 1</a:t>
            </a:r>
            <a:r>
              <a:rPr lang="en-IE" dirty="0">
                <a:latin typeface="Arial" panose="020B0604020202020204" pitchFamily="34" charset="0"/>
                <a:cs typeface="Arial" panose="020B0604020202020204" pitchFamily="34" charset="0"/>
              </a:rPr>
              <a:t>♣</a:t>
            </a:r>
            <a:r>
              <a:rPr lang="en-IE" dirty="0"/>
              <a:t> opening</a:t>
            </a:r>
          </a:p>
          <a:p>
            <a:pPr lvl="1"/>
            <a:r>
              <a:rPr lang="en-IE" dirty="0"/>
              <a:t>Weak bids</a:t>
            </a:r>
          </a:p>
          <a:p>
            <a:r>
              <a:rPr lang="en-IE" dirty="0"/>
              <a:t>Don’t Alert</a:t>
            </a:r>
          </a:p>
          <a:p>
            <a:pPr lvl="1"/>
            <a:r>
              <a:rPr lang="en-IE" dirty="0"/>
              <a:t>5 card majors</a:t>
            </a:r>
          </a:p>
          <a:p>
            <a:pPr lvl="1"/>
            <a:r>
              <a:rPr lang="en-IE" dirty="0"/>
              <a:t>Stayman (Vanilla) </a:t>
            </a:r>
          </a:p>
          <a:p>
            <a:pPr lvl="1"/>
            <a:r>
              <a:rPr lang="en-IE" dirty="0"/>
              <a:t>Acol 2</a:t>
            </a:r>
            <a:r>
              <a:rPr lang="en-IE" dirty="0">
                <a:latin typeface="Arial" panose="020B0604020202020204" pitchFamily="34" charset="0"/>
                <a:cs typeface="Arial" panose="020B0604020202020204" pitchFamily="34" charset="0"/>
              </a:rPr>
              <a:t>♣</a:t>
            </a:r>
            <a:r>
              <a:rPr lang="en-IE" dirty="0"/>
              <a:t> opening (Classic)					</a:t>
            </a:r>
          </a:p>
        </p:txBody>
      </p:sp>
    </p:spTree>
    <p:extLst>
      <p:ext uri="{BB962C8B-B14F-4D97-AF65-F5344CB8AC3E}">
        <p14:creationId xmlns:p14="http://schemas.microsoft.com/office/powerpoint/2010/main" val="349691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32E97-AF64-7A49-06F6-397774ADBCC9}"/>
              </a:ext>
            </a:extLst>
          </p:cNvPr>
          <p:cNvSpPr>
            <a:spLocks noGrp="1"/>
          </p:cNvSpPr>
          <p:nvPr>
            <p:ph type="title"/>
          </p:nvPr>
        </p:nvSpPr>
        <p:spPr/>
        <p:txBody>
          <a:bodyPr/>
          <a:lstStyle/>
          <a:p>
            <a:r>
              <a:rPr lang="en-US" dirty="0"/>
              <a:t>Above 3NT</a:t>
            </a:r>
          </a:p>
        </p:txBody>
      </p:sp>
      <p:sp>
        <p:nvSpPr>
          <p:cNvPr id="3" name="Content Placeholder 2">
            <a:extLst>
              <a:ext uri="{FF2B5EF4-FFF2-40B4-BE49-F238E27FC236}">
                <a16:creationId xmlns:a16="http://schemas.microsoft.com/office/drawing/2014/main" id="{D199E193-F8E7-0AB9-6903-F4DA41323106}"/>
              </a:ext>
            </a:extLst>
          </p:cNvPr>
          <p:cNvSpPr>
            <a:spLocks noGrp="1"/>
          </p:cNvSpPr>
          <p:nvPr>
            <p:ph idx="1"/>
          </p:nvPr>
        </p:nvSpPr>
        <p:spPr/>
        <p:txBody>
          <a:bodyPr/>
          <a:lstStyle/>
          <a:p>
            <a:r>
              <a:rPr lang="en-US" dirty="0"/>
              <a:t>Don’t alert above 3NT – Why?</a:t>
            </a:r>
          </a:p>
          <a:p>
            <a:r>
              <a:rPr lang="en-US" dirty="0"/>
              <a:t>If </a:t>
            </a:r>
            <a:r>
              <a:rPr lang="en-US" dirty="0" err="1"/>
              <a:t>alertable</a:t>
            </a:r>
            <a:r>
              <a:rPr lang="en-US" dirty="0"/>
              <a:t> bids were made:</a:t>
            </a:r>
          </a:p>
          <a:p>
            <a:pPr lvl="1"/>
            <a:r>
              <a:rPr lang="en-US" dirty="0"/>
              <a:t>At end of auction, declarers alerts after last pass BEFORE lead is selected</a:t>
            </a:r>
          </a:p>
          <a:p>
            <a:pPr lvl="1"/>
            <a:r>
              <a:rPr lang="en-US" dirty="0"/>
              <a:t>Defenders alert after lead is selected but BEFORE it is faced. Leader asks partner’s permission to face the lead card </a:t>
            </a:r>
          </a:p>
          <a:p>
            <a:r>
              <a:rPr lang="en-US" dirty="0"/>
              <a:t>This does not apply where self-alerting is in use</a:t>
            </a:r>
          </a:p>
          <a:p>
            <a:pPr lvl="1"/>
            <a:r>
              <a:rPr lang="en-US" dirty="0"/>
              <a:t>BBO</a:t>
            </a:r>
          </a:p>
          <a:p>
            <a:pPr lvl="1"/>
            <a:r>
              <a:rPr lang="en-US" dirty="0"/>
              <a:t>Major Tournaments where Screens are in use</a:t>
            </a:r>
          </a:p>
        </p:txBody>
      </p:sp>
    </p:spTree>
    <p:extLst>
      <p:ext uri="{BB962C8B-B14F-4D97-AF65-F5344CB8AC3E}">
        <p14:creationId xmlns:p14="http://schemas.microsoft.com/office/powerpoint/2010/main" val="223071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1777</TotalTime>
  <Words>2736</Words>
  <Application>Microsoft Macintosh PowerPoint</Application>
  <PresentationFormat>Widescreen</PresentationFormat>
  <Paragraphs>244</Paragraphs>
  <Slides>40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Rockwell</vt:lpstr>
      <vt:lpstr>Verdana</vt:lpstr>
      <vt:lpstr>Office Theme</vt:lpstr>
      <vt:lpstr>DNR TD Course</vt:lpstr>
      <vt:lpstr>Concepts</vt:lpstr>
      <vt:lpstr>Background</vt:lpstr>
      <vt:lpstr>Current Sources</vt:lpstr>
      <vt:lpstr>Outdated Sources – Don’t Use!</vt:lpstr>
      <vt:lpstr>Arrive At The Table</vt:lpstr>
      <vt:lpstr>Laws Governing Position of Boards &amp; Auction</vt:lpstr>
      <vt:lpstr>Announcements &amp; Alerts</vt:lpstr>
      <vt:lpstr>Above 3NT</vt:lpstr>
      <vt:lpstr>How to Alert</vt:lpstr>
      <vt:lpstr>Alerts of Doubles</vt:lpstr>
      <vt:lpstr>Partnership Agreements &amp; Psychic Bids</vt:lpstr>
      <vt:lpstr>HUMs &amp; Brown Sticker Conventions</vt:lpstr>
      <vt:lpstr>Normal Systemic Deviations v Psychs</vt:lpstr>
      <vt:lpstr>PowerPoint Presentation</vt:lpstr>
      <vt:lpstr>The Stop Card</vt:lpstr>
      <vt:lpstr>Authorised Information</vt:lpstr>
      <vt:lpstr>Unauthorised Information (UI) Law 16</vt:lpstr>
      <vt:lpstr>Consequences of Acquisition of UI</vt:lpstr>
      <vt:lpstr>Hesitation &amp; Logical Alternatives</vt:lpstr>
      <vt:lpstr>Logical Alternative</vt:lpstr>
      <vt:lpstr>Penalty Cards</vt:lpstr>
      <vt:lpstr>Minor Penalty Cards Law 50 b &amp; c</vt:lpstr>
      <vt:lpstr>Major Penalty Cards – Law 50</vt:lpstr>
      <vt:lpstr>Things That Go Wrong During Auctions</vt:lpstr>
      <vt:lpstr>Pass out of Rotation</vt:lpstr>
      <vt:lpstr>Comparable Calls – Law 23</vt:lpstr>
      <vt:lpstr>Revisiting the Pass out of Rotation</vt:lpstr>
      <vt:lpstr>Bid out of Rotation – Law 31</vt:lpstr>
      <vt:lpstr>Insufficient Bid – Law 27</vt:lpstr>
      <vt:lpstr>Unintended Calls &amp; Misinformation</vt:lpstr>
      <vt:lpstr>When is a Card Played?</vt:lpstr>
      <vt:lpstr>Opening Lead out of Rotation</vt:lpstr>
      <vt:lpstr>The Revoke – Laws 61-64</vt:lpstr>
      <vt:lpstr>Two Cards Played – Law 67</vt:lpstr>
      <vt:lpstr>Claims &amp; Concessions – Law 68</vt:lpstr>
      <vt:lpstr>Wrong Board Played – Law 15</vt:lpstr>
      <vt:lpstr>Inspection of Tricks – Law 66</vt:lpstr>
      <vt:lpstr>Mistaken Explanation – Law 75</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Club Level Tournament Direction</dc:title>
  <dc:creator>Aidan Synnott</dc:creator>
  <cp:lastModifiedBy>Aidan Synnott</cp:lastModifiedBy>
  <cp:revision>9</cp:revision>
  <dcterms:created xsi:type="dcterms:W3CDTF">2018-09-28T16:58:23Z</dcterms:created>
  <dcterms:modified xsi:type="dcterms:W3CDTF">2023-12-08T18:02:48Z</dcterms:modified>
</cp:coreProperties>
</file>